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3"/>
  </p:notesMasterIdLst>
  <p:handoutMasterIdLst>
    <p:handoutMasterId r:id="rId274"/>
  </p:handoutMasterIdLst>
  <p:sldIdLst>
    <p:sldId id="256" r:id="rId2"/>
    <p:sldId id="257" r:id="rId3"/>
    <p:sldId id="538" r:id="rId4"/>
    <p:sldId id="476" r:id="rId5"/>
    <p:sldId id="498" r:id="rId6"/>
    <p:sldId id="5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509" r:id="rId16"/>
    <p:sldId id="510" r:id="rId17"/>
    <p:sldId id="511" r:id="rId18"/>
    <p:sldId id="512" r:id="rId19"/>
    <p:sldId id="266" r:id="rId20"/>
    <p:sldId id="564" r:id="rId21"/>
    <p:sldId id="576" r:id="rId22"/>
    <p:sldId id="565" r:id="rId23"/>
    <p:sldId id="573" r:id="rId24"/>
    <p:sldId id="572" r:id="rId25"/>
    <p:sldId id="574" r:id="rId26"/>
    <p:sldId id="566" r:id="rId27"/>
    <p:sldId id="575" r:id="rId28"/>
    <p:sldId id="567" r:id="rId29"/>
    <p:sldId id="568" r:id="rId30"/>
    <p:sldId id="267" r:id="rId31"/>
    <p:sldId id="268" r:id="rId32"/>
    <p:sldId id="269" r:id="rId33"/>
    <p:sldId id="552" r:id="rId34"/>
    <p:sldId id="520" r:id="rId35"/>
    <p:sldId id="270" r:id="rId36"/>
    <p:sldId id="271" r:id="rId37"/>
    <p:sldId id="301" r:id="rId38"/>
    <p:sldId id="272" r:id="rId39"/>
    <p:sldId id="273" r:id="rId40"/>
    <p:sldId id="504" r:id="rId41"/>
    <p:sldId id="405" r:id="rId42"/>
    <p:sldId id="275" r:id="rId43"/>
    <p:sldId id="477" r:id="rId44"/>
    <p:sldId id="397" r:id="rId45"/>
    <p:sldId id="276" r:id="rId46"/>
    <p:sldId id="277" r:id="rId47"/>
    <p:sldId id="307" r:id="rId48"/>
    <p:sldId id="278" r:id="rId49"/>
    <p:sldId id="279" r:id="rId50"/>
    <p:sldId id="396" r:id="rId51"/>
    <p:sldId id="280" r:id="rId52"/>
    <p:sldId id="295" r:id="rId53"/>
    <p:sldId id="429" r:id="rId54"/>
    <p:sldId id="398" r:id="rId55"/>
    <p:sldId id="282" r:id="rId56"/>
    <p:sldId id="283" r:id="rId57"/>
    <p:sldId id="547" r:id="rId58"/>
    <p:sldId id="284" r:id="rId59"/>
    <p:sldId id="285" r:id="rId60"/>
    <p:sldId id="287" r:id="rId61"/>
    <p:sldId id="288" r:id="rId62"/>
    <p:sldId id="299" r:id="rId63"/>
    <p:sldId id="286" r:id="rId64"/>
    <p:sldId id="499" r:id="rId65"/>
    <p:sldId id="289" r:id="rId66"/>
    <p:sldId id="291" r:id="rId67"/>
    <p:sldId id="292" r:id="rId68"/>
    <p:sldId id="542" r:id="rId69"/>
    <p:sldId id="293" r:id="rId70"/>
    <p:sldId id="399" r:id="rId71"/>
    <p:sldId id="294" r:id="rId72"/>
    <p:sldId id="539" r:id="rId73"/>
    <p:sldId id="296" r:id="rId74"/>
    <p:sldId id="297" r:id="rId75"/>
    <p:sldId id="300" r:id="rId76"/>
    <p:sldId id="298" r:id="rId77"/>
    <p:sldId id="306" r:id="rId78"/>
    <p:sldId id="305" r:id="rId79"/>
    <p:sldId id="534" r:id="rId80"/>
    <p:sldId id="402" r:id="rId81"/>
    <p:sldId id="302" r:id="rId82"/>
    <p:sldId id="303" r:id="rId83"/>
    <p:sldId id="553" r:id="rId84"/>
    <p:sldId id="308" r:id="rId85"/>
    <p:sldId id="497" r:id="rId86"/>
    <p:sldId id="527" r:id="rId87"/>
    <p:sldId id="309" r:id="rId88"/>
    <p:sldId id="313" r:id="rId89"/>
    <p:sldId id="314" r:id="rId90"/>
    <p:sldId id="475" r:id="rId91"/>
    <p:sldId id="315" r:id="rId92"/>
    <p:sldId id="310" r:id="rId93"/>
    <p:sldId id="311" r:id="rId94"/>
    <p:sldId id="312" r:id="rId95"/>
    <p:sldId id="316" r:id="rId96"/>
    <p:sldId id="317" r:id="rId97"/>
    <p:sldId id="318" r:id="rId98"/>
    <p:sldId id="320" r:id="rId99"/>
    <p:sldId id="554" r:id="rId100"/>
    <p:sldId id="319" r:id="rId101"/>
    <p:sldId id="321" r:id="rId102"/>
    <p:sldId id="322" r:id="rId103"/>
    <p:sldId id="323" r:id="rId104"/>
    <p:sldId id="324" r:id="rId105"/>
    <p:sldId id="325" r:id="rId106"/>
    <p:sldId id="327" r:id="rId107"/>
    <p:sldId id="334" r:id="rId108"/>
    <p:sldId id="326" r:id="rId109"/>
    <p:sldId id="328" r:id="rId110"/>
    <p:sldId id="329" r:id="rId111"/>
    <p:sldId id="330" r:id="rId112"/>
    <p:sldId id="331" r:id="rId113"/>
    <p:sldId id="332" r:id="rId114"/>
    <p:sldId id="333" r:id="rId115"/>
    <p:sldId id="335" r:id="rId116"/>
    <p:sldId id="336" r:id="rId117"/>
    <p:sldId id="337" r:id="rId118"/>
    <p:sldId id="338" r:id="rId119"/>
    <p:sldId id="339" r:id="rId120"/>
    <p:sldId id="341" r:id="rId121"/>
    <p:sldId id="340" r:id="rId122"/>
    <p:sldId id="506" r:id="rId123"/>
    <p:sldId id="355" r:id="rId124"/>
    <p:sldId id="505" r:id="rId125"/>
    <p:sldId id="342" r:id="rId126"/>
    <p:sldId id="555" r:id="rId127"/>
    <p:sldId id="344" r:id="rId128"/>
    <p:sldId id="345" r:id="rId129"/>
    <p:sldId id="536" r:id="rId130"/>
    <p:sldId id="537" r:id="rId131"/>
    <p:sldId id="346" r:id="rId132"/>
    <p:sldId id="409" r:id="rId133"/>
    <p:sldId id="408" r:id="rId134"/>
    <p:sldId id="410" r:id="rId135"/>
    <p:sldId id="540" r:id="rId136"/>
    <p:sldId id="411" r:id="rId137"/>
    <p:sldId id="390" r:id="rId138"/>
    <p:sldId id="440" r:id="rId139"/>
    <p:sldId id="421" r:id="rId140"/>
    <p:sldId id="419" r:id="rId141"/>
    <p:sldId id="420" r:id="rId142"/>
    <p:sldId id="388" r:id="rId143"/>
    <p:sldId id="389" r:id="rId144"/>
    <p:sldId id="391" r:id="rId145"/>
    <p:sldId id="394" r:id="rId146"/>
    <p:sldId id="438" r:id="rId147"/>
    <p:sldId id="441" r:id="rId148"/>
    <p:sldId id="393" r:id="rId149"/>
    <p:sldId id="435" r:id="rId150"/>
    <p:sldId id="417" r:id="rId151"/>
    <p:sldId id="404" r:id="rId152"/>
    <p:sldId id="395" r:id="rId153"/>
    <p:sldId id="437" r:id="rId154"/>
    <p:sldId id="439" r:id="rId155"/>
    <p:sldId id="500" r:id="rId156"/>
    <p:sldId id="501" r:id="rId157"/>
    <p:sldId id="513" r:id="rId158"/>
    <p:sldId id="464" r:id="rId159"/>
    <p:sldId id="412" r:id="rId160"/>
    <p:sldId id="413" r:id="rId161"/>
    <p:sldId id="415" r:id="rId162"/>
    <p:sldId id="467" r:id="rId163"/>
    <p:sldId id="495" r:id="rId164"/>
    <p:sldId id="403" r:id="rId165"/>
    <p:sldId id="360" r:id="rId166"/>
    <p:sldId id="556" r:id="rId167"/>
    <p:sldId id="382" r:id="rId168"/>
    <p:sldId id="521" r:id="rId169"/>
    <p:sldId id="423" r:id="rId170"/>
    <p:sldId id="365" r:id="rId171"/>
    <p:sldId id="364" r:id="rId172"/>
    <p:sldId id="368" r:id="rId173"/>
    <p:sldId id="558" r:id="rId174"/>
    <p:sldId id="367" r:id="rId175"/>
    <p:sldId id="559" r:id="rId176"/>
    <p:sldId id="366" r:id="rId177"/>
    <p:sldId id="370" r:id="rId178"/>
    <p:sldId id="530" r:id="rId179"/>
    <p:sldId id="484" r:id="rId180"/>
    <p:sldId id="485" r:id="rId181"/>
    <p:sldId id="375" r:id="rId182"/>
    <p:sldId id="371" r:id="rId183"/>
    <p:sldId id="372" r:id="rId184"/>
    <p:sldId id="384" r:id="rId185"/>
    <p:sldId id="523" r:id="rId186"/>
    <p:sldId id="483" r:id="rId187"/>
    <p:sldId id="442" r:id="rId188"/>
    <p:sldId id="486" r:id="rId189"/>
    <p:sldId id="373" r:id="rId190"/>
    <p:sldId id="383" r:id="rId191"/>
    <p:sldId id="374" r:id="rId192"/>
    <p:sldId id="376" r:id="rId193"/>
    <p:sldId id="529" r:id="rId194"/>
    <p:sldId id="528" r:id="rId195"/>
    <p:sldId id="377" r:id="rId196"/>
    <p:sldId id="378" r:id="rId197"/>
    <p:sldId id="381" r:id="rId198"/>
    <p:sldId id="465" r:id="rId199"/>
    <p:sldId id="425" r:id="rId200"/>
    <p:sldId id="462" r:id="rId201"/>
    <p:sldId id="380" r:id="rId202"/>
    <p:sldId id="426" r:id="rId203"/>
    <p:sldId id="551" r:id="rId204"/>
    <p:sldId id="544" r:id="rId205"/>
    <p:sldId id="546" r:id="rId206"/>
    <p:sldId id="548" r:id="rId207"/>
    <p:sldId id="549" r:id="rId208"/>
    <p:sldId id="550" r:id="rId209"/>
    <p:sldId id="543" r:id="rId210"/>
    <p:sldId id="531" r:id="rId211"/>
    <p:sldId id="532" r:id="rId212"/>
    <p:sldId id="427" r:id="rId213"/>
    <p:sldId id="533" r:id="rId214"/>
    <p:sldId id="385" r:id="rId215"/>
    <p:sldId id="386" r:id="rId216"/>
    <p:sldId id="560" r:id="rId217"/>
    <p:sldId id="387" r:id="rId218"/>
    <p:sldId id="446" r:id="rId219"/>
    <p:sldId id="406" r:id="rId220"/>
    <p:sldId id="445" r:id="rId221"/>
    <p:sldId id="407" r:id="rId222"/>
    <p:sldId id="447" r:id="rId223"/>
    <p:sldId id="449" r:id="rId224"/>
    <p:sldId id="450" r:id="rId225"/>
    <p:sldId id="451" r:id="rId226"/>
    <p:sldId id="472" r:id="rId227"/>
    <p:sldId id="489" r:id="rId228"/>
    <p:sldId id="515" r:id="rId229"/>
    <p:sldId id="453" r:id="rId230"/>
    <p:sldId id="517" r:id="rId231"/>
    <p:sldId id="518" r:id="rId232"/>
    <p:sldId id="519" r:id="rId233"/>
    <p:sldId id="454" r:id="rId234"/>
    <p:sldId id="516" r:id="rId235"/>
    <p:sldId id="577" r:id="rId236"/>
    <p:sldId id="578" r:id="rId237"/>
    <p:sldId id="579" r:id="rId238"/>
    <p:sldId id="580" r:id="rId239"/>
    <p:sldId id="524" r:id="rId240"/>
    <p:sldId id="570" r:id="rId241"/>
    <p:sldId id="571" r:id="rId242"/>
    <p:sldId id="562" r:id="rId243"/>
    <p:sldId id="563" r:id="rId244"/>
    <p:sldId id="479" r:id="rId245"/>
    <p:sldId id="478" r:id="rId246"/>
    <p:sldId id="491" r:id="rId247"/>
    <p:sldId id="474" r:id="rId248"/>
    <p:sldId id="422" r:id="rId249"/>
    <p:sldId id="494" r:id="rId250"/>
    <p:sldId id="471" r:id="rId251"/>
    <p:sldId id="455" r:id="rId252"/>
    <p:sldId id="502" r:id="rId253"/>
    <p:sldId id="503" r:id="rId254"/>
    <p:sldId id="473" r:id="rId255"/>
    <p:sldId id="561" r:id="rId256"/>
    <p:sldId id="496" r:id="rId257"/>
    <p:sldId id="457" r:id="rId258"/>
    <p:sldId id="458" r:id="rId259"/>
    <p:sldId id="459" r:id="rId260"/>
    <p:sldId id="460" r:id="rId261"/>
    <p:sldId id="430" r:id="rId262"/>
    <p:sldId id="434" r:id="rId263"/>
    <p:sldId id="444" r:id="rId264"/>
    <p:sldId id="433" r:id="rId265"/>
    <p:sldId id="443" r:id="rId266"/>
    <p:sldId id="507" r:id="rId267"/>
    <p:sldId id="508" r:id="rId268"/>
    <p:sldId id="468" r:id="rId269"/>
    <p:sldId id="469" r:id="rId270"/>
    <p:sldId id="470" r:id="rId271"/>
    <p:sldId id="461" r:id="rId272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9" autoAdjust="0"/>
    <p:restoredTop sz="95606" autoAdjust="0"/>
  </p:normalViewPr>
  <p:slideViewPr>
    <p:cSldViewPr snapToGrid="0">
      <p:cViewPr varScale="1">
        <p:scale>
          <a:sx n="98" d="100"/>
          <a:sy n="98" d="100"/>
        </p:scale>
        <p:origin x="-1536" y="-96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264"/>
    </p:cViewPr>
  </p:sorterViewPr>
  <p:notesViewPr>
    <p:cSldViewPr snapToGrid="0">
      <p:cViewPr varScale="1">
        <p:scale>
          <a:sx n="67" d="100"/>
          <a:sy n="67" d="100"/>
        </p:scale>
        <p:origin x="2862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6ED17A6-A834-4BD3-850C-70D63A31E28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490A011-AE4B-467E-A461-D7B41F90BD8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6677D4D-A000-4DB0-8D09-5A95EE30E61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81B6F1A-7373-4570-926C-2C5724E2C87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D3C9D99-7CD4-46F1-A4DF-47DACD650258}" type="slidenum">
              <a:t>‹Nr.›</a:t>
            </a:fld>
            <a:endParaRPr lang="en-GB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97125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8C1D21E-5043-4586-9278-6A0AE810A8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F5063F-03A9-427D-AEAE-8680574D3EB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xmlns="" id="{D70CC200-EB06-40A4-A784-690CD45DA84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B32893-99F8-4265-BCCF-105707919D9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6493D2-505E-45F3-B7EB-72791BD04C5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931941-F255-489E-A185-411023C094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8EEE09-0BFC-4E48-B8D7-B0D8FB08F38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72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GB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634712-6875-4B5D-B2F2-8F5EE2120C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7A7EB6-DA07-435A-9B73-3BFFCE66C800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72AF70B-C2F5-4120-8A4A-FD3C18FE27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53BAA04-E54E-43BA-8F1B-4CD2583916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4D5A75-6C2D-432F-911B-9990E5CA6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3772E25-2DE9-4232-863E-B253566D6404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06CCF06-14CB-4F44-9FB4-F2B4BEB66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1592FA9-979B-499E-B457-920ECC7553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45618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947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3070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2698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9838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2844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967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648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04780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4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DC6183-080B-4081-BA79-F44E9E0D5B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36F3C0-61D2-4BF3-8055-699DCAB64ABE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DD63630-26D4-428A-9090-028FC3328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10965C1-4CBE-46AA-BF46-1AB77068E4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4563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8861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0488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4590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200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7041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86351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5688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3126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7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534FCC-9173-4F5F-A41A-96A3708FF1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90EE79-89DB-42FD-9F56-B482C2995E08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CCED7FDB-A6E9-4002-BE68-5521C87F5E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7F3ECCC-5AD8-4C9D-95BE-8DEDF20985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9769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7162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8903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4748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2078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004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0113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21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12514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63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BE0202-A190-464E-9846-AFB19F00C6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BDBA091-2942-4834-85D2-8528E0CC5C13}" type="slidenum">
              <a:t>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A8EC17F-4BDF-4506-9366-1F0BF826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D2C8EE5-BF34-4FBA-93CD-8FC74E49B1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4318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88565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4195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214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2726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0381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01019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41478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9572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740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77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4178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093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23147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23488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672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5322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4341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06423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37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6568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45142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23222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56523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80824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8706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14700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35690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477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8662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837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90607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1390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3013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3993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94068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6097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50129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4233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819770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23133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17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6703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37194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86533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5610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57584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09116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37981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8325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2661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78683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94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87749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05110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87499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538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41997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2654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4098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08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032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7091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45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82804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12013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512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454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73141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77818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63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41434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198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34287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199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52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2736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718929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65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1697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7590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99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049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930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609608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209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73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509760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63331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06921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5118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36653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15616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1000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535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840165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2956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219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478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71810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83332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2344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97766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692705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62031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37622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823885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65274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6138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19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57300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729110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05061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91119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310428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02302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217316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8083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259377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851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2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56776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339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782696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761789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74120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179246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6512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191648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3425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27964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739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04228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084240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87016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0828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7395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75429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2826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501316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66294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2727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374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4762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3637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8535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192933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2463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49003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39136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9929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52312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135235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196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858037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700028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271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7603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360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29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9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2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30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5E358-F0BF-46EB-A5E8-2CE54FF313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361326-692C-4490-95B9-26381794902B}" type="slidenum">
              <a:t>31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7ED1003-EEA5-45B5-B608-2001023424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04F03AC-EB13-4C35-86D1-9A6B5C4D23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BB983C-DB5F-42A2-9BEC-7A571EBF27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3004A15-1B33-4A4E-B2D6-A38D13A8A2E1}" type="slidenum">
              <a:t>32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874F601-CE9D-4B36-978E-D196D576C7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BEB50B0-B32A-4A94-AD04-4F70BA678F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59A5C8-F8F3-4D09-99F5-4F87649C97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84471-413B-427D-9E0F-38F8C79B38B7}" type="slidenum">
              <a:t>33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5565E24-1545-4E85-AA97-199CA851C8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008232E-428F-4EE5-A966-F2E93F415A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053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34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478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0710EC-FF9F-40B2-B288-8D105CB620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40FEDE3-A128-408A-8D56-F44DF8082FD0}" type="slidenum">
              <a:t>35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F1B3A2B-5281-45D0-ACA0-C0C5976CEA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8760ABE-BB19-427D-B15B-8E76631C2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37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230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7799C9-EF4C-48AE-BE83-CD92EC4C4B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78DDA2-1DE0-4614-853A-1C1D91A467DC}" type="slidenum">
              <a:t>38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03233DD9-996B-4DC8-BAE9-050F50A163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81DACEE-CA8A-47D4-A8E8-3B89A6BE05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39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041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4F758A-DCC5-452E-8834-FC076810DB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EC196C4-CA70-4332-B90E-B1294A68E633}" type="slidenum">
              <a:t>40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6521FFF-9C51-4046-A8F5-6F2519E321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E695D4-C070-40BD-A903-FB6EAFA8C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77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30223-0401-4166-AD33-E70023F349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553274-626A-4040-A73B-FA4AAADDBF78}" type="slidenum">
              <a:t>41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AFB7352-EEB5-4D55-9BFE-0C3F346B2E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C29F49E-0C1F-43B6-A122-E9B6A3EC32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67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090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432179-A6FE-47C8-A410-CA95E4A3E2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F9C1687-59A4-4493-9BF4-F698A9510287}" type="slidenum"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FB0D2D2-347C-4B1A-98DA-58E61B21D4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0A13F8B-3EBE-433A-A1C1-E450362F52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689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43F035F-FA99-4B93-BE91-5D1C7F74AE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92A476-39B7-4B88-888D-8174D7BA0164}" type="slidenum"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867AB10-0764-4173-B1A9-85D8E2119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BFD7020-86EC-4ACC-82B5-1599AFB69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67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F2C5426-792B-4923-A7BD-B76CFCA71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7C51F3-9038-43E5-B27D-385C2FABD06E}" type="slidenum">
              <a:t>48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CF21AF7-309B-426C-B272-A9345B5487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87D9800-EFB3-41C9-8E4E-89868D1797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49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226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2936E-ECD7-44A5-A89D-E6BD328CE5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5452839-EF48-4830-8351-8C5F8EBEE142}" type="slidenum">
              <a:t>50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FE5771-A49F-4508-894B-97C56A09F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1143975-5833-43B6-BC99-F8C41C163F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988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51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1B157F-FB57-4B5D-964B-9CE54FAEFC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A5B5E-BB71-48AB-A94C-C32F2CC5E4EE}" type="slidenum">
              <a:t>52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87ED0D1-910A-473F-8502-A12D687D9E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F71D9B0-616D-40FF-9263-E332268282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456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4EFA77-4DD7-4D0B-AA21-95D6F42D9D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CFB904-A011-4F12-B84A-93C37A41988F}" type="slidenum">
              <a:t>53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6CB507E-3419-405B-8B72-EE9CE212C2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9B377CF-D5C2-4D60-8E65-1A44A9E00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25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6B2C855-D6BF-4216-AD68-6BF4C61A0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058192-432D-4ECF-B123-CE6159AC90F1}" type="slidenum">
              <a:t>54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34FAE79-42C1-4373-89A5-3329DE5961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5194FAE-D847-4C62-98F1-45CEB4D80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5116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6C59B3A-F6B6-4CCB-A148-E3B54EA8D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EED9951-FB08-4DC7-BC6F-4B62D4E409D9}" type="slidenum">
              <a:t>55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9A6D075-DE1C-4DBE-A412-9869C1173A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258B164-56DA-49D4-A465-3EB9854565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56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6C6E34-51DD-4E73-A4BA-38973A01EC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46CA3F1-BD46-4981-BCA1-592CFB3EFC63}" type="slidenum">
              <a:t>57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BD4BE51-526E-4501-88A5-B0522D3EE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3B57C400-D415-4C71-85BE-446F5BED39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932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ABEFC3-38AD-4D46-9852-C7B85AE868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13FFCB-001B-47A9-8917-916769B456EC}" type="slidenum">
              <a:t>58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D074134-7DB8-4282-9254-CBF241BD6E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F4E7340-C3C8-48EC-8B80-669C3CB4A5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5AE847-5B86-46C5-AD30-F37C37570D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D9AF98-71F1-4533-AEA0-23AC6C6F458D}" type="slidenum">
              <a:t>59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4AFF79B-CC7D-4D7B-BA71-21DC9A299B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B5FE53A-624D-4320-A07D-BD1DE67FCD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69F02B-C942-4BAD-ABF2-A327F29F4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013E04-7BFD-4590-B38A-98A54D2C1E6E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8894326-FB8E-4838-A866-70CA924F47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B8FDA707-78FE-4E2E-81D9-12BC20AE96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821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047458-C42A-47B1-8EF4-05DA5D3E3B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7583925-7454-4F78-89DB-8B5AB2630FB8}" type="slidenum">
              <a:t>60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C0014D9-B9AB-478E-B730-E45AB759B3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34A8584-903A-4326-A575-F9D9A6B303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14CBAA9-8EAF-474A-8977-2EBC959D4D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BEBF3F-4780-4E1B-9159-7D98CAD4C99F}" type="slidenum">
              <a:t>61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CCC01CF-55AC-402F-92C2-1BD682FC55A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0B003A7-0CBA-457A-9E82-381867A86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900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3DEAADF-9B27-488E-BDD1-74B1D4B625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BD6F90-5A47-4852-A670-A2B29BEC981B}" type="slidenum">
              <a:t>64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E85396-2512-4391-B77E-2B59907EF1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21DD28B-6266-46A9-81F8-F511FFD12F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790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1508E6-430C-439B-86A8-16E323C276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75935D0-F190-4B64-8111-23CEA991B329}" type="slidenum">
              <a:t>65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AF9D807-6752-41E2-8AEE-C5A1EEFF48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1B0E42E-44F9-4584-9267-52393DB34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2C69785-6BFC-4853-A58F-F4FC3CAD99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D586C4B-B781-4EF8-B5E0-6A71680420EB}" type="slidenum">
              <a:t>66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BE6DD50-8B55-4DD2-86A4-B759038AFE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306C22E-D296-4BC1-96BD-7417A2AF53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6C0EDB-A0DB-44A4-80D9-E000FF6A14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E0572CA-33A5-4550-AC7C-B30AF5C6B5BC}" type="slidenum">
              <a:t>67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22F8450-27AD-4D5D-B977-4375555B51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5B82FF4-C068-453A-9F28-50435AB4E5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68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053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69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70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081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0058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6902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9065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A7DC94-5DDD-44CD-8850-3A79BCD186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F3B198-3AC7-4C2A-BE6B-7A661210136C}" type="slidenum">
              <a:t>75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58DEF56-3D79-44FD-A58E-9FA5670FBF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E40E12D-E26E-4617-9051-149D5C266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483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1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77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8872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6865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79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7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97F203-9212-4BEE-8B1C-3CA43B3A4E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386529F-FD49-4AD3-BF94-6726FF82E3B8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CCD5BBB-C824-44D6-B77F-B9C1DA9156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D886DA5-A4FA-4891-9C1A-5AD619DB27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80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14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7599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5718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2407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3984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42973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875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5756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18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89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816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CB64FB-AFE7-406F-A8C4-47ED7E3B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FD05BA-A5A8-441E-9C3E-B9081ED86358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3CDC5B1-36A1-426B-878D-EA5FCDA24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C4E86CD0-B6C7-466A-B11B-76696CBF0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6CF519F-24B7-433B-8595-79E159419D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15B1A1-258F-4E80-89EA-1174C66B7030}" type="slidenum">
              <a:t>90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33E73465-8576-4FCD-B023-6BE11A297C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F26EFFBA-CD0A-4775-B642-9012279067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783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73CC87E-761A-4151-A14D-C325D96835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95CD3E6-5620-4D57-9B96-63A62D60158B}" type="slidenum">
              <a:t>91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E56D201D-F91F-4AB7-8103-F4A2D20C72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7439F0B8-D7F9-408C-B3D7-2DCB6CF656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052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511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93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4704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FDD6E41-3674-44E8-9091-8E476B4503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649E51-D764-46F6-AC16-AB07D7ACB70B}" type="slidenum">
              <a:t>94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94F78E9-9ADF-4C0A-B5C9-3529888E3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1187565-31C1-4986-9B23-28D99721F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89821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8038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9932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3815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032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9A7A86-2215-40B1-B692-F033EB00F8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C5D752-775A-40A3-BC5B-B5BC2D578AEC}" type="slidenum">
              <a:t>99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3B185C5-4D3A-4039-B7B8-9DD627F4E56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588" y="0"/>
            <a:ext cx="0" cy="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A6AD4538-DDFC-4930-A75E-438D4275EC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0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FA9DD2-474E-450F-8360-5E1BD9AC5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C8C7AC-0570-42E8-A9EB-A1EA710C4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BE563F-863D-4660-AFA5-27595AD3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DE6D1C-AB65-494E-8FC0-DFF1C6E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464CAA-E27A-4437-8239-450EAC8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86B5B-653A-40D0-B182-B440C9CE1F6F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4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04D73C-6213-478A-A8F6-DFEE6106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F4EF30-F4FF-4B48-9B03-F12757D89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125BE0-9361-4A4A-A005-40B18F1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6300C9B-828E-4558-8F2D-740A6922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DCDD59-6A96-460D-9099-3C105303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F8F7A-BBCD-49C2-BD82-4875CACCFF6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9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B92498C-CA34-4A45-BD65-108C771D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FDC238-4F37-47F6-9490-D4360CF2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67D0B3-13BD-4831-91A5-46FEB72E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CBB99A-C1CE-4EBF-AB0B-894A7A4C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8AE132-30B8-46A5-BE78-58EF4036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EF2A64-9F19-4B5D-8B84-0D2D12E850D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2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C802E-456B-4F4A-8553-4B38D2F2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F7B4C7-CC53-412B-B9CD-8300EDB44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F376CB-A7F6-4563-8AFF-3819E7B4C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F3A22E-5690-4F1D-A5DB-9EEF0338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21472A3-48EB-4D9D-976C-BFDF8726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B69D8D-0025-495B-85E3-007E76337745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4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2E5B1-6291-4F6A-ACDA-A37DE917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C66CD6-6C0E-4CF4-B1EB-6C6736BEC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3BF130-43B4-41C2-84A2-E6A54F4A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1AD2FF-0486-4DD5-9E65-5AF144E99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13BB44-189B-4BF2-A43E-EC1FD711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A99F5-9532-4969-B9D2-278055CA279E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60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479DC-2A81-48EF-AE22-A47C4AFD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EFCCD0-CA6B-4F5C-9BF6-D18D6453E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BDBF329-803D-4973-8A08-807FCE862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B3B8779-0A52-474C-B482-F9094B0A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82A5DC-9E0F-4FB1-B2CC-56F71FA4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971910-23AD-42EB-8E23-4D9BE86B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9D1F1A-4518-46FB-AAC8-5FB5088C85BC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85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1020A5-46CE-45F9-9EE4-EF4157AB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DACB3E-F95D-4CB5-B7D3-94B1277F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9FCBA3-0652-4FA4-8035-2DCD1712C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C34827-B261-4AC4-8D2E-FCDF40AF4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B079DA6-76DF-4569-A257-382EC546E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359A73F-8E1D-46AF-A739-A1F982D8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34DF927-DB41-4569-9AAD-650063B3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C261956-725C-4696-9BA7-10780D457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88D590-7B34-4C81-9226-2D6656A9486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4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551C05-920F-4115-A9EE-EB92D9C0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1F4C8D-A298-4FFE-BB6D-D071CCD2B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03DCB5-01BD-4D19-8134-D65F7125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48F8810-1A35-475C-94AE-8C30BF78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2378CB-2DAD-4C79-9B26-FD9C15586537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1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6A6DF5-C489-4C97-BCF0-B3E0C6D2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009519B-F39A-4F48-B0EA-9FE103FB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2C95DA-72B7-47F6-8A5B-C407EBFC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2681E-C62E-4924-A953-3AF0CC72535A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477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9E193E-FC0D-413B-A7EE-0A7A6929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023450-3E38-49DD-B5B9-FA447EE5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955F78-08E1-4A9A-A88D-E1B5C3711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4482BD-DF69-440A-8108-B2E8F4A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7398FD-E7AE-43AF-B115-D1AE15D3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BC71B-4F50-4AC7-9C97-8FDAE4C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34EB03-76CB-4007-B072-EFDBEA72A3A4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82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950F68-4319-4017-94C4-6E0B28F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5D7BD29-147E-4236-A9FE-F43095AAF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3B4DE4-5240-4458-8F08-23D6D38E8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7A1FC9-F06C-47AB-8C15-79D5068E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60B8A5-0C70-40C2-864B-905DF519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C46483-5528-4C7A-B591-4EA2EC5D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BA3A1B-B84C-4614-84C8-3C7E94BD5D60}" type="slidenum"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16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36BFFB2-47EA-4384-A3FF-9CE0B5BAE2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DA161A-01CE-443B-B579-E3A6DD949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BC351B-0739-4B32-9962-8B854A5892A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0FA3B4-A810-44A9-9082-36B1708DFBC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GB" sz="1400" kern="1200">
                <a:latin typeface="Noto Sans CJK JP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ECF4BB-B9BA-40D6-8D47-A76702494A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GB" sz="1400" kern="1200">
                <a:latin typeface="Noto Sans CJK KR Light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38196885-CD73-4AB1-BE70-327E6F68D969}" type="slidenum"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rtl="0" hangingPunct="0">
        <a:buNone/>
        <a:tabLst/>
        <a:defRPr lang="en-GB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</p:titleStyle>
    <p:bodyStyle>
      <a:lvl1pPr lvl="0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1pPr>
      <a:lvl2pPr lvl="1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2pPr>
      <a:lvl3pPr lvl="2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3pPr>
      <a:lvl4pPr lvl="3" rtl="0" hangingPunct="0">
        <a:spcBef>
          <a:spcPts val="1417"/>
        </a:spcBef>
        <a:spcAft>
          <a:spcPts val="0"/>
        </a:spcAft>
        <a:buClr>
          <a:srgbClr val="FFFFFF"/>
        </a:buClr>
        <a:buSzPct val="75000"/>
        <a:buFont typeface="StarSymbol"/>
        <a:buChar char="–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4pPr>
      <a:lvl5pPr lvl="4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5pPr>
      <a:lvl6pPr lvl="5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6pPr>
      <a:lvl7pPr lvl="6" rtl="0" hangingPunct="0">
        <a:spcBef>
          <a:spcPts val="1417"/>
        </a:spcBef>
        <a:spcAft>
          <a:spcPts val="0"/>
        </a:spcAft>
        <a:buClr>
          <a:srgbClr val="FFFFFF"/>
        </a:buClr>
        <a:buSzPct val="45000"/>
        <a:buFont typeface="StarSymbol"/>
        <a:buChar char="●"/>
        <a:tabLst/>
        <a:defRPr lang="en-GB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Noto Sans CJK JP Light" pitchFamily="34"/>
          <a:ea typeface="Noto Sans CJK SC Regular" pitchFamily="2"/>
          <a:cs typeface="FreeSans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dgefficiency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EeMCEQa85tw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eMCEQa85tw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1.png"/><Relationship Id="rId4" Type="http://schemas.openxmlformats.org/officeDocument/2006/relationships/image" Target="../media/image4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1.png"/><Relationship Id="rId4" Type="http://schemas.openxmlformats.org/officeDocument/2006/relationships/image" Target="../media/image45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77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82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711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tiff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1.png"/><Relationship Id="rId4" Type="http://schemas.openxmlformats.org/officeDocument/2006/relationships/image" Target="../media/image112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A3ekFcZ3KNw" TargetMode="Externa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0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hyperlink" Target="http://adgefficiency.com/" TargetMode="Externa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0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0.cs.ucl.ac.uk/staff/d.silver/web/Resources_files/deep_rl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GEfficiency/DSR_R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C99F4-169F-4448-9D7A-CCD7696E7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593846"/>
            <a:ext cx="9071640" cy="677108"/>
          </a:xfrm>
        </p:spPr>
        <p:txBody>
          <a:bodyPr>
            <a:spAutoFit/>
          </a:bodyPr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glance at reinforcement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F0CE79-165A-41A8-BAE0-8232CDC353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15" y="2385220"/>
            <a:ext cx="10080625" cy="2653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FF18ED-A124-49F8-A5E2-113D5CE752EA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4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935C5F-CCB7-43EC-99DC-0495AD9736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1794B63A-12A5-43FE-B521-136F2107134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Expectation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weighted average of all possible values (i.e. the mean)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i="1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400" b="0" i="1" smtClean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𝑝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nary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4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Conditionals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0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one thing given another</a:t>
                </a:r>
              </a:p>
              <a:p>
                <a:pPr lvl="0">
                  <a:buNone/>
                </a:pPr>
                <a:endParaRPr lang="en-GB" sz="2400" i="1" dirty="0">
                  <a:latin typeface="Cambria Math" charset="0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4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probability of next state &amp; reward, (given state, action)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|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US" sz="2400" i="1" dirty="0">
                    <a:latin typeface="Yu Gothic" charset="-128"/>
                    <a:ea typeface="Yu Gothic" charset="-128"/>
                    <a:cs typeface="Yu Gothic" charset="-128"/>
                  </a:rPr>
                  <a:t>	</a:t>
                </a: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reward received (given state, action)</a:t>
                </a:r>
                <a:endParaRPr lang="en-GB" sz="12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d>
                      <m:dPr>
                        <m:begChr m:val=""/>
                        <m:endChr m:val="⌋"/>
                        <m:ctrlPr>
                          <a:rPr lang="en-GB" sz="2400" i="1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	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action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sampled from policy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in state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lvl="1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94B63A-12A5-43FE-B521-136F2107134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576626" cy="5790959"/>
              </a:xfrm>
              <a:blipFill>
                <a:blip r:embed="rId3"/>
                <a:stretch>
                  <a:fillRect l="-1987" t="-1313" r="-1060" b="-7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E50AE3-AEB9-4E19-AC1C-3116FB19C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Approximation &amp;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6135792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Three different methods for approximation (there are more!)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One method for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change policy to favour the best action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F2019BEB-B10D-4637-B8AA-CAC631942A3D}"/>
              </a:ext>
            </a:extLst>
          </p:cNvPr>
          <p:cNvSpPr txBox="1">
            <a:spLocks/>
          </p:cNvSpPr>
          <p:nvPr/>
        </p:nvSpPr>
        <p:spPr>
          <a:xfrm>
            <a:off x="5900794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648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10785308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Imagine we had access to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state transition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𝑃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|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know the reward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𝑅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would you use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perfect environment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for value function approximation?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use the Bellman equation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97279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5882859"/>
            <a:ext cx="9071640" cy="1326463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The state transition probabilities p depend both on the environment &amp; policy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7451710-A0A0-4817-9AEF-4CF3D5C72E03}"/>
              </a:ext>
            </a:extLst>
          </p:cNvPr>
          <p:cNvSpPr/>
          <p:nvPr/>
        </p:nvSpPr>
        <p:spPr>
          <a:xfrm>
            <a:off x="2704698" y="15634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BF1BE490-99CC-4546-A6E8-4D5AB9CFF4C8}"/>
              </a:ext>
            </a:extLst>
          </p:cNvPr>
          <p:cNvSpPr/>
          <p:nvPr/>
        </p:nvSpPr>
        <p:spPr>
          <a:xfrm>
            <a:off x="1379898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EE5F6A8-477B-4138-853C-28382FD5967A}"/>
              </a:ext>
            </a:extLst>
          </p:cNvPr>
          <p:cNvSpPr/>
          <p:nvPr/>
        </p:nvSpPr>
        <p:spPr>
          <a:xfrm>
            <a:off x="4052235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8162AED-ABEC-4207-B0B1-4F58173B2B4D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562955" y="29494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6F1D6E4-C552-406D-98A6-36BC71BC17E0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97717" y="2949480"/>
            <a:ext cx="857499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596AD4-816D-4D62-A94C-FC1937C59EBF}"/>
              </a:ext>
            </a:extLst>
          </p:cNvPr>
          <p:cNvSpPr txBox="1"/>
          <p:nvPr/>
        </p:nvSpPr>
        <p:spPr>
          <a:xfrm>
            <a:off x="3930644" y="2894661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7CE3EC-F1C4-4134-84F9-761CCE97D0E6}"/>
              </a:ext>
            </a:extLst>
          </p:cNvPr>
          <p:cNvSpPr txBox="1"/>
          <p:nvPr/>
        </p:nvSpPr>
        <p:spPr>
          <a:xfrm>
            <a:off x="1873431" y="2949480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= 1</a:t>
            </a:r>
          </a:p>
          <a:p>
            <a:r>
              <a:rPr lang="en-GB" dirty="0"/>
              <a:t>p = 50%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2DD4A8CD-6561-43F8-90AB-A620853B23CE}"/>
              </a:ext>
            </a:extLst>
          </p:cNvPr>
          <p:cNvSpPr/>
          <p:nvPr/>
        </p:nvSpPr>
        <p:spPr>
          <a:xfrm>
            <a:off x="6724572" y="36216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CA2B43D-B466-4755-833F-9BD2267F6FBC}"/>
              </a:ext>
            </a:extLst>
          </p:cNvPr>
          <p:cNvCxnSpPr>
            <a:cxnSpLocks/>
            <a:stCxn id="6" idx="6"/>
            <a:endCxn id="18" idx="2"/>
          </p:cNvCxnSpPr>
          <p:nvPr/>
        </p:nvCxnSpPr>
        <p:spPr>
          <a:xfrm>
            <a:off x="5438273" y="4314682"/>
            <a:ext cx="12862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E7283EF-8CC4-49DF-AD10-E5DF55668CA1}"/>
              </a:ext>
            </a:extLst>
          </p:cNvPr>
          <p:cNvSpPr txBox="1"/>
          <p:nvPr/>
        </p:nvSpPr>
        <p:spPr>
          <a:xfrm>
            <a:off x="5527544" y="3646104"/>
            <a:ext cx="110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  <a:p>
            <a:r>
              <a:rPr lang="en-GB" dirty="0"/>
              <a:t>p = 100%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B457D273-5370-4140-B59A-62DB13DD6CCC}"/>
              </a:ext>
            </a:extLst>
          </p:cNvPr>
          <p:cNvSpPr txBox="1">
            <a:spLocks/>
          </p:cNvSpPr>
          <p:nvPr/>
        </p:nvSpPr>
        <p:spPr>
          <a:xfrm>
            <a:off x="6081421" y="1585727"/>
            <a:ext cx="3743335" cy="13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Random policy</a:t>
            </a:r>
          </a:p>
          <a:p>
            <a:pPr algn="l">
              <a:buFont typeface="StarSymbol"/>
              <a:buNone/>
            </a:pPr>
            <a:r>
              <a:rPr lang="en-US" dirty="0">
                <a:solidFill>
                  <a:schemeClr val="tx1"/>
                </a:solidFill>
              </a:rPr>
              <a:t>Discount = </a:t>
            </a:r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dirty="0">
                <a:solidFill>
                  <a:schemeClr val="tx1"/>
                </a:solidFill>
              </a:rPr>
              <a:t> = 0.9</a:t>
            </a:r>
          </a:p>
        </p:txBody>
      </p:sp>
    </p:spTree>
    <p:extLst>
      <p:ext uri="{BB962C8B-B14F-4D97-AF65-F5344CB8AC3E}">
        <p14:creationId xmlns:p14="http://schemas.microsoft.com/office/powerpoint/2010/main" val="5128037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000" y="1947333"/>
            <a:ext cx="9071640" cy="5261989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can now perform iterative backups of the value of each state backwards in time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note – return for all terminal states are zero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xmlns="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7783"/>
                <a:ext cx="10151533" cy="869887"/>
              </a:xfrm>
              <a:prstGeom prst="rect">
                <a:avLst/>
              </a:prstGeom>
              <a:blipFill>
                <a:blip r:embed="rId3"/>
                <a:stretch>
                  <a:fillRect b="-275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816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xmlns="" id="{2E13E5E1-DFEF-4D68-BDEB-7F355D1139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GB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1+0.9∗0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+0.5∗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2+0.9∗5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=3.75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2E13E5E1-DFEF-4D68-BDEB-7F355D113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94933"/>
                <a:ext cx="10151533" cy="2862737"/>
              </a:xfrm>
              <a:prstGeom prst="rect">
                <a:avLst/>
              </a:prstGeom>
              <a:blipFill>
                <a:blip r:embed="rId3"/>
                <a:stretch>
                  <a:fillRect b="-54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722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 estimate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depends on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policy (what action we pick in state 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environment model (state &amp; reward transitions)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our estimate of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(bootstrapping)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4555067"/>
                <a:ext cx="9071641" cy="2423248"/>
              </a:xfrm>
              <a:blipFill>
                <a:blip r:embed="rId3"/>
                <a:stretch>
                  <a:fillRect l="-2755" t="-4774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2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55067"/>
            <a:ext cx="9071641" cy="2423248"/>
          </a:xfrm>
        </p:spPr>
        <p:txBody>
          <a:bodyPr/>
          <a:lstStyle/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V(s)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depends on on the value of all possible s’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even when </a:t>
            </a: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P(s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|s’, a)=0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Computationally expensive – every state is backed up by every other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41194A-CFC3-4697-930C-91E9B4023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98" y="1523624"/>
            <a:ext cx="8201025" cy="27198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75F0452-C3C0-4C15-ACBC-11E6BD52D16A}"/>
              </a:ext>
            </a:extLst>
          </p:cNvPr>
          <p:cNvSpPr txBox="1">
            <a:spLocks/>
          </p:cNvSpPr>
          <p:nvPr/>
        </p:nvSpPr>
        <p:spPr>
          <a:xfrm>
            <a:off x="7050416" y="2539012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510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Requires a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perfect environment model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don’t learn from experience at all!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Bootstrapped</a:t>
            </a: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improves itself</a:t>
            </a: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Reliable convergence for tabular value function, finite, fully observed MDPs</a:t>
            </a:r>
          </a:p>
        </p:txBody>
      </p:sp>
    </p:spTree>
    <p:extLst>
      <p:ext uri="{BB962C8B-B14F-4D97-AF65-F5344CB8AC3E}">
        <p14:creationId xmlns:p14="http://schemas.microsoft.com/office/powerpoint/2010/main" val="39905903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</p:txBody>
      </p:sp>
    </p:spTree>
    <p:extLst>
      <p:ext uri="{BB962C8B-B14F-4D97-AF65-F5344CB8AC3E}">
        <p14:creationId xmlns:p14="http://schemas.microsoft.com/office/powerpoint/2010/main" val="64676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594545-7C74-4C98-B983-0B686CDDD7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Variance &amp; bias in 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4296C4-927F-4815-9059-959004499B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Yu Gothic" charset="-128"/>
                <a:ea typeface="Yu Gothic" charset="-128"/>
                <a:cs typeface="Yu Gothic" charset="-128"/>
              </a:rPr>
              <a:t>Model generalization error = </a:t>
            </a:r>
            <a:r>
              <a:rPr lang="en-GB" sz="24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bias + variance + noise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sensitivity to noise in data set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sees patterns that aren’t there -&gt; overfitting</a:t>
            </a:r>
          </a:p>
          <a:p>
            <a:pPr lvl="0"/>
            <a:endParaRPr lang="en-GB" sz="20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error from assumptions in the learning algorithm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model can miss relevant patterns -&gt; underfitting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model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– learn from actual experience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= sequences of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No bootstrapping</a:t>
                </a:r>
              </a:p>
              <a:p>
                <a:pPr algn="l">
                  <a:buNone/>
                </a:pP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 average of true discounted returns experienced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Episodic only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need to know the true discounted return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 within episode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r="-1259" b="-9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37803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value of state </a:t>
                </a: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by averaging returns observed after visit to that state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 by sampling observed returns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As more episodes run, estimate should converge to the expected value </a:t>
                </a: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expected return of state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following policy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Low bias &amp; high variance – why?</a:t>
                </a: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 b="-5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085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need to sample enough episodes for our averages to converge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can be a lot for stochastic or path dependent environments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Low bias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we are using actual experience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no chance for a bootstrapped function to mislead us</a:t>
            </a:r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8808E1-0284-45F5-B2DB-4707717630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51" y="1820332"/>
            <a:ext cx="8832735" cy="46945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68CF18E1-3038-47F8-B05D-C1F7CB6571BD}"/>
              </a:ext>
            </a:extLst>
          </p:cNvPr>
          <p:cNvSpPr txBox="1">
            <a:spLocks/>
          </p:cNvSpPr>
          <p:nvPr/>
        </p:nvSpPr>
        <p:spPr>
          <a:xfrm>
            <a:off x="2949902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David Silver</a:t>
            </a:r>
          </a:p>
        </p:txBody>
      </p:sp>
    </p:spTree>
    <p:extLst>
      <p:ext uri="{BB962C8B-B14F-4D97-AF65-F5344CB8AC3E}">
        <p14:creationId xmlns:p14="http://schemas.microsoft.com/office/powerpoint/2010/main" val="42030676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Interesting thing about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Computational expense of estimating the value of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is independent of the number of states </a:t>
                </a:r>
                <a14:m>
                  <m:oMath xmlns:m="http://schemas.openxmlformats.org/officeDocument/2006/math">
                    <m:r>
                      <a:rPr lang="en-GB" sz="2800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𝑆</m:t>
                    </m:r>
                  </m:oMath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this is because we use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experienced state transitions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378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B9626CCF-D62D-4CEE-83D6-7D90C24171FD}"/>
              </a:ext>
            </a:extLst>
          </p:cNvPr>
          <p:cNvSpPr/>
          <p:nvPr/>
        </p:nvSpPr>
        <p:spPr>
          <a:xfrm>
            <a:off x="2628498" y="3671680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73F4C57-ABE7-4FE3-B1C7-03DF680B219E}"/>
              </a:ext>
            </a:extLst>
          </p:cNvPr>
          <p:cNvSpPr/>
          <p:nvPr/>
        </p:nvSpPr>
        <p:spPr>
          <a:xfrm>
            <a:off x="1303698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0F842BA-ADBA-4C34-852B-9FE5938334C7}"/>
              </a:ext>
            </a:extLst>
          </p:cNvPr>
          <p:cNvSpPr/>
          <p:nvPr/>
        </p:nvSpPr>
        <p:spPr>
          <a:xfrm>
            <a:off x="3976035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486755" y="5057680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3321517" y="5057680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0319C1-FC0A-4490-8537-EAB1F202C95D}"/>
              </a:ext>
            </a:extLst>
          </p:cNvPr>
          <p:cNvSpPr txBox="1"/>
          <p:nvPr/>
        </p:nvSpPr>
        <p:spPr>
          <a:xfrm>
            <a:off x="3764368" y="5145346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E156DDB-942A-4336-A577-51B1451FFD0D}"/>
              </a:ext>
            </a:extLst>
          </p:cNvPr>
          <p:cNvSpPr/>
          <p:nvPr/>
        </p:nvSpPr>
        <p:spPr>
          <a:xfrm>
            <a:off x="6648372" y="5729882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362073" y="6422882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7F0AB0D-B7B9-447E-8B2B-BA9F13E2DF42}"/>
              </a:ext>
            </a:extLst>
          </p:cNvPr>
          <p:cNvSpPr txBox="1"/>
          <p:nvPr/>
        </p:nvSpPr>
        <p:spPr>
          <a:xfrm>
            <a:off x="5451344" y="6053550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6C4CE2B0-7139-4AC0-BBF0-0508AFC93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 smtClean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GB" sz="2800" b="1" i="1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GB" sz="28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28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None/>
                </a:pPr>
                <a:endParaRPr lang="en-GB" sz="2800" b="1" dirty="0">
                  <a:solidFill>
                    <a:schemeClr val="accent6"/>
                  </a:solidFill>
                </a:endParaRPr>
              </a:p>
              <a:p>
                <a:pPr>
                  <a:buFont typeface="StarSymbol"/>
                  <a:buNone/>
                </a:pPr>
                <a:endParaRPr lang="en-US" sz="28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6C4CE2B0-7139-4AC0-BBF0-0508AFC9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33" y="3733800"/>
                <a:ext cx="4377106" cy="176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028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No bootstrapping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use true discounted returns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problems only – no learning online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High variance, low bias</a:t>
            </a:r>
          </a:p>
        </p:txBody>
      </p:sp>
    </p:spTree>
    <p:extLst>
      <p:ext uri="{BB962C8B-B14F-4D97-AF65-F5344CB8AC3E}">
        <p14:creationId xmlns:p14="http://schemas.microsoft.com/office/powerpoint/2010/main" val="28498663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value functions &amp; Bellman equation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dynamic programming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Monte Carlo</a:t>
            </a:r>
          </a:p>
          <a:p>
            <a:pPr lvl="1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temporal difference</a:t>
            </a:r>
          </a:p>
          <a:p>
            <a:pPr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2452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Learn from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actual experience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no environment model</a:t>
            </a:r>
          </a:p>
          <a:p>
            <a:pPr algn="l">
              <a:buNone/>
            </a:pP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Bootstrap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– learn online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Episodic &amp; non-episodic problems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Usually converges faster than Monte Carlo</a:t>
            </a:r>
          </a:p>
        </p:txBody>
      </p:sp>
    </p:spTree>
    <p:extLst>
      <p:ext uri="{BB962C8B-B14F-4D97-AF65-F5344CB8AC3E}">
        <p14:creationId xmlns:p14="http://schemas.microsoft.com/office/powerpoint/2010/main" val="2088720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C16968-C76F-4286-A649-1BE39F9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8" y="5586894"/>
            <a:ext cx="8534400" cy="1647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Estimate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bootstrap the approx. of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dynamic programming</a:t>
                </a: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from experienced trajectories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like Monte Carlo</a:t>
                </a: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TD(0)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4"/>
                <a:stretch>
                  <a:fillRect l="-2657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451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backup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V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α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GB" b="0" i="0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23</m:t>
                              </m:r>
                            </m:sub>
                          </m:sSub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GB" b="0" i="0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V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,</m:t>
                                  </m:r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5261853"/>
                <a:ext cx="10080625" cy="171646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xmlns="" id="{B9626CCF-D62D-4CEE-83D6-7D90C24171FD}"/>
              </a:ext>
            </a:extLst>
          </p:cNvPr>
          <p:cNvSpPr/>
          <p:nvPr/>
        </p:nvSpPr>
        <p:spPr>
          <a:xfrm>
            <a:off x="2281365" y="1470347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73F4C57-ABE7-4FE3-B1C7-03DF680B219E}"/>
              </a:ext>
            </a:extLst>
          </p:cNvPr>
          <p:cNvSpPr/>
          <p:nvPr/>
        </p:nvSpPr>
        <p:spPr>
          <a:xfrm>
            <a:off x="956565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0F842BA-ADBA-4C34-852B-9FE5938334C7}"/>
              </a:ext>
            </a:extLst>
          </p:cNvPr>
          <p:cNvSpPr/>
          <p:nvPr/>
        </p:nvSpPr>
        <p:spPr>
          <a:xfrm>
            <a:off x="3628902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A8E0115-D22D-41F2-B4E6-9F397ED1A759}"/>
              </a:ext>
            </a:extLst>
          </p:cNvPr>
          <p:cNvCxnSpPr>
            <a:cxnSpLocks/>
            <a:stCxn id="4" idx="4"/>
            <a:endCxn id="5" idx="7"/>
          </p:cNvCxnSpPr>
          <p:nvPr/>
        </p:nvCxnSpPr>
        <p:spPr>
          <a:xfrm flipH="1">
            <a:off x="2139622" y="2856347"/>
            <a:ext cx="834762" cy="875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29AB6DC-D0E5-4120-972D-9BE3A7C12875}"/>
              </a:ext>
            </a:extLst>
          </p:cNvPr>
          <p:cNvCxnSpPr>
            <a:cxnSpLocks/>
            <a:stCxn id="4" idx="4"/>
            <a:endCxn id="6" idx="1"/>
          </p:cNvCxnSpPr>
          <p:nvPr/>
        </p:nvCxnSpPr>
        <p:spPr>
          <a:xfrm>
            <a:off x="2974384" y="2856347"/>
            <a:ext cx="857499" cy="8751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0319C1-FC0A-4490-8537-EAB1F202C95D}"/>
              </a:ext>
            </a:extLst>
          </p:cNvPr>
          <p:cNvSpPr txBox="1"/>
          <p:nvPr/>
        </p:nvSpPr>
        <p:spPr>
          <a:xfrm>
            <a:off x="3417235" y="2944013"/>
            <a:ext cx="1107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E156DDB-942A-4336-A577-51B1451FFD0D}"/>
              </a:ext>
            </a:extLst>
          </p:cNvPr>
          <p:cNvSpPr/>
          <p:nvPr/>
        </p:nvSpPr>
        <p:spPr>
          <a:xfrm>
            <a:off x="6301239" y="3528549"/>
            <a:ext cx="1386038" cy="1386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3B0DDEB-E72A-40B4-A55F-CF875A01C3B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5014940" y="4221549"/>
            <a:ext cx="1286299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7F0AB0D-B7B9-447E-8B2B-BA9F13E2DF42}"/>
              </a:ext>
            </a:extLst>
          </p:cNvPr>
          <p:cNvSpPr txBox="1"/>
          <p:nvPr/>
        </p:nvSpPr>
        <p:spPr>
          <a:xfrm>
            <a:off x="5104211" y="3852217"/>
            <a:ext cx="75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  = 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EBEE3A62-E3EA-421A-BF80-504ACBDB468D}"/>
              </a:ext>
            </a:extLst>
          </p:cNvPr>
          <p:cNvSpPr txBox="1">
            <a:spLocks/>
          </p:cNvSpPr>
          <p:nvPr/>
        </p:nvSpPr>
        <p:spPr>
          <a:xfrm>
            <a:off x="503998" y="6203460"/>
            <a:ext cx="9071641" cy="1226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/>
              <a:t>Bootstrapping</a:t>
            </a:r>
          </a:p>
          <a:p>
            <a:pPr>
              <a:buFont typeface="StarSymbol"/>
              <a:buNone/>
            </a:pPr>
            <a:r>
              <a:rPr lang="en-GB" dirty="0"/>
              <a:t>U</a:t>
            </a:r>
            <a:r>
              <a:rPr lang="en-GB" dirty="0">
                <a:solidFill>
                  <a:schemeClr val="tx1"/>
                </a:solidFill>
              </a:rPr>
              <a:t>sing the experienced trajectory</a:t>
            </a:r>
          </a:p>
        </p:txBody>
      </p:sp>
    </p:spTree>
    <p:extLst>
      <p:ext uri="{BB962C8B-B14F-4D97-AF65-F5344CB8AC3E}">
        <p14:creationId xmlns:p14="http://schemas.microsoft.com/office/powerpoint/2010/main" val="363602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variance bias">
            <a:extLst>
              <a:ext uri="{FF2B5EF4-FFF2-40B4-BE49-F238E27FC236}">
                <a16:creationId xmlns:a16="http://schemas.microsoft.com/office/drawing/2014/main" xmlns="" id="{1AA259F3-EEE6-47C4-AB56-426D55D38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58" b="11005"/>
          <a:stretch/>
        </p:blipFill>
        <p:spPr bwMode="auto">
          <a:xfrm>
            <a:off x="4785942" y="1557940"/>
            <a:ext cx="5139428" cy="455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A44D78-931B-47C9-AEB3-8D5FA40C1B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03320"/>
            <a:ext cx="9071640" cy="1658519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Variance &amp; bias in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59638B-FCEE-4BFB-91B1-6442BF4828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deviation from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expected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consistent is my model / sampling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can often be dealt with by sampling more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sample inefficient 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expected deviation vs </a:t>
            </a:r>
            <a:r>
              <a:rPr lang="en-GB" sz="20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true</a:t>
            </a: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value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how close to the truth is my model</a:t>
            </a:r>
          </a:p>
          <a:p>
            <a:pPr lvl="0"/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approximations or bootstrapping tend to introduce bias</a:t>
            </a:r>
          </a:p>
          <a:p>
            <a:pPr lvl="0">
              <a:buNone/>
            </a:pPr>
            <a:r>
              <a:rPr lang="en-GB" sz="2000" dirty="0">
                <a:latin typeface="Yu Gothic" charset="-128"/>
                <a:ea typeface="Yu Gothic" charset="-128"/>
                <a:cs typeface="Yu Gothic" charset="-128"/>
              </a:rPr>
              <a:t> biased away from an optimal agent / policy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TD(0)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41181A-44F7-4AA1-88BD-F01444B406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75900"/>
            <a:ext cx="10080625" cy="40078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9AB3313C-02BF-4481-B6FE-7E7E3DDF577A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Ref = Li (2017)</a:t>
            </a:r>
          </a:p>
        </p:txBody>
      </p:sp>
    </p:spTree>
    <p:extLst>
      <p:ext uri="{BB962C8B-B14F-4D97-AF65-F5344CB8AC3E}">
        <p14:creationId xmlns:p14="http://schemas.microsoft.com/office/powerpoint/2010/main" val="16195318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Linking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Temporal difference &amp; Monte Carlo are two extremes of the same scale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Bias-variance 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tradeoff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Further reading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n-step methods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TD(λ)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Eligibility traces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45C589-7EB8-4A8F-98D0-E0CAD14F75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15" y="2521158"/>
            <a:ext cx="4817005" cy="352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99786F64-12F4-46BF-9C64-5B501A5BA598}"/>
              </a:ext>
            </a:extLst>
          </p:cNvPr>
          <p:cNvSpPr txBox="1">
            <a:spLocks/>
          </p:cNvSpPr>
          <p:nvPr/>
        </p:nvSpPr>
        <p:spPr>
          <a:xfrm>
            <a:off x="7166566" y="5894446"/>
            <a:ext cx="2607734" cy="72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solidFill>
                  <a:schemeClr val="tx1"/>
                </a:solidFill>
                <a:latin typeface="Noto Sans CJK JP Light"/>
              </a:rPr>
              <a:t>variance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83F3FA4C-0D6D-41E8-8581-60CEAFDC55EF}"/>
              </a:ext>
            </a:extLst>
          </p:cNvPr>
          <p:cNvSpPr txBox="1">
            <a:spLocks/>
          </p:cNvSpPr>
          <p:nvPr/>
        </p:nvSpPr>
        <p:spPr>
          <a:xfrm>
            <a:off x="3410329" y="5894446"/>
            <a:ext cx="2607734" cy="4892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dirty="0">
                <a:latin typeface="Noto Sans CJK JP Light"/>
              </a:rPr>
              <a:t>bias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01F001E-FA1A-4EBA-AAD4-ACB4C724F103}"/>
              </a:ext>
            </a:extLst>
          </p:cNvPr>
          <p:cNvCxnSpPr>
            <a:cxnSpLocks/>
          </p:cNvCxnSpPr>
          <p:nvPr/>
        </p:nvCxnSpPr>
        <p:spPr>
          <a:xfrm>
            <a:off x="5156200" y="6097508"/>
            <a:ext cx="2687320" cy="0"/>
          </a:xfrm>
          <a:prstGeom prst="straightConnector1">
            <a:avLst/>
          </a:prstGeom>
          <a:ln w="60325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9ADD2A96-389A-4620-A0FF-81414839092D}"/>
              </a:ext>
            </a:extLst>
          </p:cNvPr>
          <p:cNvSpPr txBox="1">
            <a:spLocks/>
          </p:cNvSpPr>
          <p:nvPr/>
        </p:nvSpPr>
        <p:spPr>
          <a:xfrm>
            <a:off x="4925283" y="6776881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5281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82516B-3648-4903-BA44-B9216A40B4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43" y="433928"/>
            <a:ext cx="8341240" cy="62390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1844880C-9BFE-4E7B-BAA5-8980F4826E82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4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B3D85E-F001-40E7-868E-94069508616F}"/>
              </a:ext>
            </a:extLst>
          </p:cNvPr>
          <p:cNvSpPr txBox="1"/>
          <p:nvPr/>
        </p:nvSpPr>
        <p:spPr>
          <a:xfrm>
            <a:off x="7347397" y="2121794"/>
            <a:ext cx="1935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at every possible next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E6CA8C-7909-4BDC-BA7B-5A6083CC6488}"/>
              </a:ext>
            </a:extLst>
          </p:cNvPr>
          <p:cNvSpPr txBox="1"/>
          <p:nvPr/>
        </p:nvSpPr>
        <p:spPr>
          <a:xfrm>
            <a:off x="7705859" y="5854521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 AND </a:t>
            </a:r>
          </a:p>
          <a:p>
            <a:pPr algn="ctr"/>
            <a:r>
              <a:rPr lang="en-GB" dirty="0">
                <a:solidFill>
                  <a:schemeClr val="accent6"/>
                </a:solidFill>
              </a:rPr>
              <a:t>every possible next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718BC3B-C37C-4A4D-B7CB-0B4212F747B9}"/>
              </a:ext>
            </a:extLst>
          </p:cNvPr>
          <p:cNvSpPr txBox="1"/>
          <p:nvPr/>
        </p:nvSpPr>
        <p:spPr>
          <a:xfrm>
            <a:off x="294482" y="1521629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only one step – but only the experienced 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82C80E-34D9-491C-AE0B-84AE7FE06F5B}"/>
              </a:ext>
            </a:extLst>
          </p:cNvPr>
          <p:cNvSpPr txBox="1"/>
          <p:nvPr/>
        </p:nvSpPr>
        <p:spPr>
          <a:xfrm>
            <a:off x="334192" y="5299382"/>
            <a:ext cx="1935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/>
                </a:solidFill>
              </a:rPr>
              <a:t>look ahead all the way to the end– but only the experienced next states</a:t>
            </a:r>
          </a:p>
        </p:txBody>
      </p:sp>
    </p:spTree>
    <p:extLst>
      <p:ext uri="{BB962C8B-B14F-4D97-AF65-F5344CB8AC3E}">
        <p14:creationId xmlns:p14="http://schemas.microsoft.com/office/powerpoint/2010/main" val="36955474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6E680220-2051-4C52-8D5A-BDFD85DE7BC7}"/>
              </a:ext>
            </a:extLst>
          </p:cNvPr>
          <p:cNvSpPr txBox="1">
            <a:spLocks/>
          </p:cNvSpPr>
          <p:nvPr/>
        </p:nvSpPr>
        <p:spPr>
          <a:xfrm>
            <a:off x="1" y="7187609"/>
            <a:ext cx="10080624" cy="3720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1800" dirty="0">
                <a:hlinkClick r:id="rId3"/>
              </a:rPr>
              <a:t>The Long-term of AI &amp; Temporal-Difference Learning – Rich Sutton</a:t>
            </a:r>
            <a:endParaRPr lang="en-US" sz="18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3D34BEA8-355A-4940-B460-0428D8CD4106}"/>
              </a:ext>
            </a:extLst>
          </p:cNvPr>
          <p:cNvSpPr txBox="1">
            <a:spLocks/>
          </p:cNvSpPr>
          <p:nvPr/>
        </p:nvSpPr>
        <p:spPr>
          <a:xfrm>
            <a:off x="562477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l-GR" sz="2400" dirty="0"/>
              <a:t>λ</a:t>
            </a:r>
            <a:r>
              <a:rPr lang="en-GB" sz="2400" dirty="0"/>
              <a:t> = 0 = TD(0)</a:t>
            </a:r>
            <a:endParaRPr lang="en-GB" sz="2400" dirty="0">
              <a:solidFill>
                <a:schemeClr val="tx1"/>
              </a:solidFill>
            </a:endParaRPr>
          </a:p>
          <a:p>
            <a:pPr algn="l">
              <a:buFont typeface="StarSymbol"/>
              <a:buNone/>
            </a:pPr>
            <a:r>
              <a:rPr lang="el-GR" sz="2400" dirty="0">
                <a:solidFill>
                  <a:schemeClr val="tx1"/>
                </a:solidFill>
              </a:rPr>
              <a:t>λ</a:t>
            </a:r>
            <a:r>
              <a:rPr lang="en-GB" sz="2400" dirty="0">
                <a:solidFill>
                  <a:schemeClr val="tx1"/>
                </a:solidFill>
              </a:rPr>
              <a:t> = 1 = full Monte Carlo</a:t>
            </a:r>
          </a:p>
          <a:p>
            <a:pPr algn="l">
              <a:buFont typeface="StarSymbol"/>
              <a:buNone/>
            </a:pP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AA67E0C-C719-441A-947F-3C7AE464B1AB}"/>
              </a:ext>
            </a:extLst>
          </p:cNvPr>
          <p:cNvGrpSpPr/>
          <p:nvPr/>
        </p:nvGrpSpPr>
        <p:grpSpPr>
          <a:xfrm>
            <a:off x="1067400" y="59923"/>
            <a:ext cx="7922428" cy="6069747"/>
            <a:chOff x="1067400" y="59923"/>
            <a:chExt cx="7922428" cy="60697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8CF4067-1B90-40F6-A294-3EEA0351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400" y="59923"/>
              <a:ext cx="7508150" cy="58517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6690E42D-A39C-4A27-9839-DDC2B019B6CF}"/>
                </a:ext>
              </a:extLst>
            </p:cNvPr>
            <p:cNvSpPr/>
            <p:nvPr/>
          </p:nvSpPr>
          <p:spPr>
            <a:xfrm>
              <a:off x="7974419" y="5534247"/>
              <a:ext cx="1015409" cy="595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325B94D7-2D90-4D2D-A369-91DECF669A12}"/>
              </a:ext>
            </a:extLst>
          </p:cNvPr>
          <p:cNvSpPr txBox="1">
            <a:spLocks/>
          </p:cNvSpPr>
          <p:nvPr/>
        </p:nvSpPr>
        <p:spPr>
          <a:xfrm>
            <a:off x="5146158" y="5986130"/>
            <a:ext cx="4583681" cy="917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/>
              <a:t>Conclusion – full Monte Carlo isn’t very good!</a:t>
            </a:r>
            <a:endParaRPr lang="en-US" sz="2400" dirty="0">
              <a:solidFill>
                <a:schemeClr val="tx1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2011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662055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6D8A26-5B2D-A340-BA51-B709255822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22173"/>
            <a:ext cx="9739270" cy="1922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C00B96-5DCA-764F-9237-9FF11D470ED9}"/>
              </a:ext>
            </a:extLst>
          </p:cNvPr>
          <p:cNvSpPr/>
          <p:nvPr/>
        </p:nvSpPr>
        <p:spPr>
          <a:xfrm>
            <a:off x="351764" y="4904426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can’t Monte Carlo learn online (i.e. within episode)?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41981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576626" cy="1262160"/>
          </a:xfrm>
        </p:spPr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latin typeface="Yu Gothic" charset="-128"/>
              <a:ea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Dynamic programming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environment model, bootstraps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free, samples actual returns, episodic only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Temporal difference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model free, bootstraps, samples actual experience</a:t>
            </a:r>
          </a:p>
        </p:txBody>
      </p:sp>
    </p:spTree>
    <p:extLst>
      <p:ext uri="{BB962C8B-B14F-4D97-AF65-F5344CB8AC3E}">
        <p14:creationId xmlns:p14="http://schemas.microsoft.com/office/powerpoint/2010/main" val="36534022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F438F6-174E-424C-B592-0A0D612D29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492231"/>
            <a:ext cx="10080625" cy="45752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5FCDFD7B-8D83-4E5F-8AF9-4767411C7691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87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– 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policy improvement &amp; control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Q-Learning</a:t>
            </a: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</a:p>
          <a:p>
            <a:pPr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1678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6A4B88-FED8-4E00-841E-2B4CDE6B4C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87" y="1700565"/>
            <a:ext cx="9944438" cy="42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1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10BD8-3F3F-4D7C-8BFC-58DCAD2D6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Bootstrapping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22B700A-783B-4B6F-8E66-F0BF1564C6A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Doing something on your own</a:t>
                </a:r>
              </a:p>
              <a:p>
                <a:pPr lvl="1"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i.e. funding a </a:t>
                </a:r>
                <a:r>
                  <a:rPr lang="en-GB" sz="2400" dirty="0" err="1">
                    <a:latin typeface="Yu Gothic" charset="-128"/>
                    <a:ea typeface="Yu Gothic" charset="-128"/>
                    <a:cs typeface="Yu Gothic" charset="-128"/>
                  </a:rPr>
                  <a:t>startup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with your own money</a:t>
                </a:r>
              </a:p>
              <a:p>
                <a:pPr lvl="0"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Using a function to </a:t>
                </a:r>
                <a:r>
                  <a:rPr lang="en-GB" sz="2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improve itself</a:t>
                </a:r>
              </a:p>
              <a:p>
                <a:pPr lvl="0">
                  <a:buNone/>
                </a:pPr>
                <a:r>
                  <a:rPr lang="en-GB" sz="26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The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2800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is a bootstrapped equation 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+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’,</m:t>
                    </m:r>
                    <m:r>
                      <a:rPr lang="en-GB" sz="2800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8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2B700A-783B-4B6F-8E66-F0BF1564C6A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378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756EE4-6C48-4E50-82A7-D85A83FAA5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02922"/>
            <a:ext cx="10080624" cy="2381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A15A8C8-A557-45BC-8BB3-0F37DD749B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757" y="5389458"/>
            <a:ext cx="4455204" cy="3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59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Popular modern method for 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first introduced in 1988/89 (Watkins)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Historically was unstable with non-linear function approximators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used experience replay &amp; target networks to improve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learning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 </a:t>
            </a:r>
          </a:p>
        </p:txBody>
      </p:sp>
    </p:spTree>
    <p:extLst>
      <p:ext uri="{BB962C8B-B14F-4D97-AF65-F5344CB8AC3E}">
        <p14:creationId xmlns:p14="http://schemas.microsoft.com/office/powerpoint/2010/main" val="8498541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Q-Learning?</a:t>
            </a:r>
          </a:p>
        </p:txBody>
      </p:sp>
    </p:spTree>
    <p:extLst>
      <p:ext uri="{BB962C8B-B14F-4D97-AF65-F5344CB8AC3E}">
        <p14:creationId xmlns:p14="http://schemas.microsoft.com/office/powerpoint/2010/main" val="1017202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vs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Both model future expected discounted return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Which is more useful?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tells us how good a state is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doesn’t tell us how to get there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tells us</a:t>
                </a:r>
                <a:r>
                  <a:rPr lang="en-GB" b="1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an action is</a:t>
                </a: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657" t="-2594" b="-4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5328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C9076D-0BA5-4D79-9E36-C2B3676E1A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747" y="5160852"/>
            <a:ext cx="7389129" cy="2097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Both temporal difference methods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on-policy – policy approximation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state, next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565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D0C54D-3F73-4811-9AE3-4ECF072A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" y="4865407"/>
            <a:ext cx="8816122" cy="239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off policy – policy improvement / control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experienced state, action, reward, next state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max across all actions from next state</a:t>
            </a:r>
          </a:p>
        </p:txBody>
      </p:sp>
    </p:spTree>
    <p:extLst>
      <p:ext uri="{BB962C8B-B14F-4D97-AF65-F5344CB8AC3E}">
        <p14:creationId xmlns:p14="http://schemas.microsoft.com/office/powerpoint/2010/main" val="7753668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SARSA &amp;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C33BB3-92A8-4571-A147-B189575C59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4050"/>
            <a:ext cx="10080625" cy="4807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4F0B84F1-55B6-4408-853D-AC3ADD53C419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45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argmax across all possible actions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we always pick the best action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get exploration in Q-Learning?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860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D9F698-BFAD-4747-9E3D-4828DCDC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C1781516-2AA8-4EFB-B8D8-6D37EF44CEC9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81516-2AA8-4EFB-B8D8-6D37EF44CE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𝑎𝑟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𝑔𝑚𝑎𝑥</m:t>
                    </m:r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 dirty="0" err="1" smtClean="0">
                            <a:solidFill>
                              <a:schemeClr val="bg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]</m:t>
                    </m:r>
                    <m:r>
                      <a:rPr lang="en-GB" i="1" dirty="0" smtClean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is 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-greedy exploration to explore state space</a:t>
                </a: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𝜀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decayed as learning improves greedy action selection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627440"/>
              </a:xfrm>
              <a:blipFill>
                <a:blip r:embed="rId5"/>
                <a:stretch>
                  <a:fillRect l="-2755" t="-2059" b="-4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42101B-E585-4B7E-99B4-B2F3BEA808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297" y="3158067"/>
            <a:ext cx="6898467" cy="31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32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Problems with vanilla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be hard to get working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correlations in the data (state sequences)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small updates to weights may change the policy drastically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if it works, works really well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sample efficient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A2A5050-1BED-43C8-ADF7-BCE255AB481E}"/>
              </a:ext>
            </a:extLst>
          </p:cNvPr>
          <p:cNvGrpSpPr/>
          <p:nvPr/>
        </p:nvGrpSpPr>
        <p:grpSpPr>
          <a:xfrm>
            <a:off x="1963783" y="3882063"/>
            <a:ext cx="6500051" cy="1440824"/>
            <a:chOff x="2188150" y="4597496"/>
            <a:chExt cx="6500051" cy="1440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xmlns="" id="{33A9A16C-7560-4C90-B5B0-500C6FDD2DE0}"/>
                    </a:ext>
                  </a:extLst>
                </p:cNvPr>
                <p:cNvSpPr/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func>
                          <m:funcPr>
                            <m:ctrlPr>
                              <a:rPr lang="en-GB" sz="26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GB" sz="2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GB" sz="2600" i="1" smtClean="0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GB" sz="2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GB" sz="2600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2600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3A9A16C-7560-4C90-B5B0-500C6FDD2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50" y="4597496"/>
                  <a:ext cx="6147583" cy="6157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6255D914-39C5-4D30-860C-0F1936FCC408}"/>
                    </a:ext>
                  </a:extLst>
                </p:cNvPr>
                <p:cNvSpPr/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𝐭𝐚𝐫𝐠𝐞𝐭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255D914-39C5-4D30-860C-0F1936FCC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8715" y="5213242"/>
                  <a:ext cx="18097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xmlns="" id="{C9924969-7B3B-40E3-B858-30197410BBFB}"/>
                    </a:ext>
                  </a:extLst>
                </p:cNvPr>
                <p:cNvSpPr/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𝐧𝐞𝐭𝐰𝐨𝐫𝐤</m:t>
                        </m:r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2600" b="1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600" b="1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𝐨𝐮𝐭𝐩𝐮𝐭</m:t>
                        </m:r>
                      </m:oMath>
                    </m:oMathPara>
                  </a14:m>
                  <a:endParaRPr lang="en-GB" sz="2600" b="1" dirty="0">
                    <a:solidFill>
                      <a:schemeClr val="accent6"/>
                    </a:solidFill>
                    <a:latin typeface="Noto Sans CJK JP Light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24969-7B3B-40E3-B858-30197410B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3419" y="5145768"/>
                  <a:ext cx="3014782" cy="8925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3098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(neural network)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378" y="3578087"/>
            <a:ext cx="3600000" cy="365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364D4F-3B81-4347-8CDF-6641E8FEFF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78" y="1563480"/>
            <a:ext cx="3735766" cy="1742067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1 - Off policy learning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to free behaviour policy from target policy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2 -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scalability &amp; generalization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3 - Bootstrapping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computational &amp; data efficiency (trade variance for bias)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Combine to produce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instability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&amp;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divergence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468F309-9117-4D6F-A0C4-28FA91B2C51C}"/>
              </a:ext>
            </a:extLst>
          </p:cNvPr>
          <p:cNvSpPr txBox="1">
            <a:spLocks/>
          </p:cNvSpPr>
          <p:nvPr/>
        </p:nvSpPr>
        <p:spPr>
          <a:xfrm>
            <a:off x="3244649" y="6870583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11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Deadly triad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Unclear which is the root cause for instability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dynamic programming can diverge with function approximation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can diverge (so it’s not exploration or control)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linear functions can be unstable (not non-linear functions)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It’s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combination of the three</a:t>
            </a:r>
          </a:p>
        </p:txBody>
      </p:sp>
    </p:spTree>
    <p:extLst>
      <p:ext uri="{BB962C8B-B14F-4D97-AF65-F5344CB8AC3E}">
        <p14:creationId xmlns:p14="http://schemas.microsoft.com/office/powerpoint/2010/main" val="7627781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Atari work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DQN = Deep Q-Network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2013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Playing Atari with Deep Reinforcement Learning</a:t>
            </a:r>
          </a:p>
          <a:p>
            <a:pPr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et. al (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2015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) Human-level control through deep reinforcement learning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key techniques to improve stability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experience replay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(Lin 1993)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–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9449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Significance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End to end deep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from high dimensional input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raw pixels &amp; convolutional neural network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Ability to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generalize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same algorithm, network structure and hyperparameters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intentionally sacrifice performance for ability to generalize</a:t>
            </a:r>
          </a:p>
        </p:txBody>
      </p:sp>
    </p:spTree>
    <p:extLst>
      <p:ext uri="{BB962C8B-B14F-4D97-AF65-F5344CB8AC3E}">
        <p14:creationId xmlns:p14="http://schemas.microsoft.com/office/powerpoint/2010/main" val="13539167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ED67A3-A01D-4F26-8C56-3531ABD09D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817" y="1505114"/>
            <a:ext cx="3312308" cy="5112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Reinforcement learning to play Atari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 = last four screens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allows information about movement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grey scale, cropped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= game score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clipped to [-1,1]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Actions = joystick buttons (a discrete action space)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4176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E6B362-7451-4DAF-BD4F-D7EB46113B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133" y="187778"/>
            <a:ext cx="7487454" cy="727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FFBAB21-B079-479D-94EE-FCEF33B71A4B}"/>
              </a:ext>
            </a:extLst>
          </p:cNvPr>
          <p:cNvSpPr txBox="1"/>
          <p:nvPr/>
        </p:nvSpPr>
        <p:spPr>
          <a:xfrm>
            <a:off x="5527221" y="2207078"/>
            <a:ext cx="266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</a:rPr>
              <a:t>superhuman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118BB859-03CB-4E05-A6F4-A8C6F85A4E86}"/>
              </a:ext>
            </a:extLst>
          </p:cNvPr>
          <p:cNvCxnSpPr>
            <a:cxnSpLocks/>
          </p:cNvCxnSpPr>
          <p:nvPr/>
        </p:nvCxnSpPr>
        <p:spPr>
          <a:xfrm flipV="1">
            <a:off x="7833360" y="1981202"/>
            <a:ext cx="0" cy="1733548"/>
          </a:xfrm>
          <a:prstGeom prst="straightConnector1">
            <a:avLst/>
          </a:prstGeom>
          <a:ln w="666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59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881D41-6764-4363-B502-2D80B1B5CA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" y="1787113"/>
            <a:ext cx="10080625" cy="50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xmlns="" id="{51E15146-4CA1-4314-B737-7B7085564B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One forward pass to estimate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  <a:latin typeface="Noto Sans CJK JP Light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1E15146-4CA1-4314-B737-7B7085564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58" y="7063811"/>
                <a:ext cx="9071640" cy="786210"/>
              </a:xfrm>
              <a:prstGeom prst="rect">
                <a:avLst/>
              </a:prstGeom>
              <a:blipFill>
                <a:blip r:embed="rId4"/>
                <a:stretch>
                  <a:fillRect l="-2101" t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9506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7B222C3-B09E-CC4D-81D4-A97AC25FF9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9484" y="0"/>
            <a:ext cx="4835978" cy="3339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BB7634-2193-4629-A3B2-375D7BD926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01728"/>
            <a:ext cx="10021492" cy="2984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B314CFB-F240-5845-B36A-420F60FEFF21}"/>
              </a:ext>
            </a:extLst>
          </p:cNvPr>
          <p:cNvSpPr txBox="1"/>
          <p:nvPr/>
        </p:nvSpPr>
        <p:spPr>
          <a:xfrm>
            <a:off x="1" y="3337775"/>
            <a:ext cx="330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sees new enemy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gets excited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8BAC8B-3C2A-3947-B3BE-7322DDA86B9E}"/>
              </a:ext>
            </a:extLst>
          </p:cNvPr>
          <p:cNvSpPr txBox="1"/>
          <p:nvPr/>
        </p:nvSpPr>
        <p:spPr>
          <a:xfrm>
            <a:off x="3304309" y="3337775"/>
            <a:ext cx="330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Agent has fired torpedo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is very excited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CDD0A6-83B8-5C49-97D1-3F040643F6EF}"/>
              </a:ext>
            </a:extLst>
          </p:cNvPr>
          <p:cNvSpPr txBox="1"/>
          <p:nvPr/>
        </p:nvSpPr>
        <p:spPr>
          <a:xfrm>
            <a:off x="6608618" y="3337775"/>
            <a:ext cx="3262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Reward received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Value function back to normal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93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A9B9B8DB-CD73-425A-B1F0-6463FBBBA5D4}"/>
                  </a:ext>
                </a:extLst>
              </p:cNvPr>
              <p:cNvSpPr/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Replay buffer</a:t>
                </a:r>
              </a:p>
              <a:p>
                <a:pPr algn="ctr">
                  <a:buNone/>
                </a:pPr>
                <a:endParaRPr lang="en-GB" sz="24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B9B8DB-CD73-425A-B1F0-6463FBBBA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1799"/>
                <a:ext cx="4073525" cy="2800767"/>
              </a:xfrm>
              <a:prstGeom prst="rect">
                <a:avLst/>
              </a:prstGeom>
              <a:blipFill>
                <a:blip r:embed="rId3"/>
                <a:stretch>
                  <a:fillRect t="-2252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D34F61D-0D40-451D-AC8F-04C7867CCCFA}"/>
              </a:ext>
            </a:extLst>
          </p:cNvPr>
          <p:cNvSpPr/>
          <p:nvPr/>
        </p:nvSpPr>
        <p:spPr>
          <a:xfrm>
            <a:off x="3740041" y="1886713"/>
            <a:ext cx="146706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Sample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uniform </a:t>
            </a:r>
          </a:p>
          <a:p>
            <a:pPr algn="ctr">
              <a:buNone/>
            </a:pPr>
            <a:r>
              <a:rPr lang="en-GB" sz="2600" dirty="0">
                <a:latin typeface="Yu Gothic" panose="020B0400000000000000" pitchFamily="34" charset="-128"/>
                <a:ea typeface="Yu Gothic" panose="020B0400000000000000" pitchFamily="34" charset="-128"/>
              </a:rPr>
              <a:t>random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D6646183-5197-4FA0-A172-579F1BA1B4D3}"/>
                  </a:ext>
                </a:extLst>
              </p:cNvPr>
              <p:cNvSpPr/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buNone/>
                </a:pPr>
                <a:r>
                  <a:rPr lang="en-GB" sz="32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Training targets</a:t>
                </a:r>
              </a:p>
              <a:p>
                <a:pPr algn="ctr">
                  <a:buNone/>
                </a:pPr>
                <a:endParaRPr lang="en-GB" sz="2800" dirty="0">
                  <a:solidFill>
                    <a:schemeClr val="accent6"/>
                  </a:solidFill>
                  <a:latin typeface="Noto Sans CJK JP Light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</a:p>
              <a:p>
                <a:pPr algn="ctr">
                  <a:buNone/>
                </a:pP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….,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 algn="ctr">
                  <a:buNone/>
                </a:pPr>
                <a:endParaRPr lang="en-GB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646183-5197-4FA0-A172-579F1BA1B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5" y="2203647"/>
                <a:ext cx="5038725" cy="2950808"/>
              </a:xfrm>
              <a:prstGeom prst="rect">
                <a:avLst/>
              </a:prstGeom>
              <a:blipFill>
                <a:blip r:embed="rId4"/>
                <a:stretch>
                  <a:fillRect t="-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8E2804E-88F5-4F12-B9E0-39BA368FF8CC}"/>
              </a:ext>
            </a:extLst>
          </p:cNvPr>
          <p:cNvCxnSpPr>
            <a:cxnSpLocks/>
          </p:cNvCxnSpPr>
          <p:nvPr/>
        </p:nvCxnSpPr>
        <p:spPr>
          <a:xfrm>
            <a:off x="3016250" y="3211925"/>
            <a:ext cx="2179865" cy="14695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75D382B4-699D-4ED4-9900-E3C9BFE64137}"/>
              </a:ext>
            </a:extLst>
          </p:cNvPr>
          <p:cNvCxnSpPr>
            <a:cxnSpLocks/>
          </p:cNvCxnSpPr>
          <p:nvPr/>
        </p:nvCxnSpPr>
        <p:spPr>
          <a:xfrm>
            <a:off x="3016250" y="4009216"/>
            <a:ext cx="2253343" cy="30207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AF7408E-1184-4E07-8C52-34991819D747}"/>
              </a:ext>
            </a:extLst>
          </p:cNvPr>
          <p:cNvSpPr/>
          <p:nvPr/>
        </p:nvSpPr>
        <p:spPr>
          <a:xfrm>
            <a:off x="732972" y="5428336"/>
            <a:ext cx="294912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Memory of last 1 million frames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E24C4C6-1B2C-4DD1-85D7-0590AFCECFD9}"/>
              </a:ext>
            </a:extLst>
          </p:cNvPr>
          <p:cNvSpPr/>
          <p:nvPr/>
        </p:nvSpPr>
        <p:spPr>
          <a:xfrm>
            <a:off x="6643542" y="4908234"/>
            <a:ext cx="26555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900" dirty="0">
                <a:latin typeface="Yu Gothic" panose="020B0400000000000000" pitchFamily="34" charset="-128"/>
                <a:ea typeface="Yu Gothic" panose="020B0400000000000000" pitchFamily="34" charset="-128"/>
              </a:rPr>
              <a:t>Trained using batches of 32-64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1541807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Averaging of behavior distribution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more independent sampling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avoids the within trajectory correlation of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US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’</m:t>
                    </m:r>
                  </m:oMath>
                </a14:m>
                <a:endParaRPr lang="en-US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 breaking correlations in data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Data efficiency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charset="-128"/>
                    <a:ea typeface="Yu Gothic" charset="-128"/>
                    <a:cs typeface="Yu Gothic" charset="-128"/>
                  </a:rPr>
                  <a:t>learn from experience multiple times</a:t>
                </a:r>
              </a:p>
              <a:p>
                <a:pPr>
                  <a:buNone/>
                </a:pPr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Allows seeding with human expert experience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19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4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0E61458-A150-47B7-B265-77AE851F52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692" y="1384886"/>
            <a:ext cx="5326317" cy="248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3736181"/>
            <a:ext cx="4439992" cy="3463818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/>
            <a:r>
              <a:rPr lang="en-GB" sz="24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stability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each estimate is independent of every other estimate (stability benefit)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3736181"/>
            <a:ext cx="5051426" cy="3463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aliasing between similar states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 sharing of knowledge between similar states or state actions</a:t>
            </a:r>
          </a:p>
          <a:p>
            <a:r>
              <a:rPr lang="en-GB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curse of dimensionality</a:t>
            </a: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need one entry per state – high dimensional state spaces means lots of entries</a:t>
            </a:r>
          </a:p>
        </p:txBody>
      </p:sp>
    </p:spTree>
    <p:extLst>
      <p:ext uri="{BB962C8B-B14F-4D97-AF65-F5344CB8AC3E}">
        <p14:creationId xmlns:p14="http://schemas.microsoft.com/office/powerpoint/2010/main" val="10867679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6A8F8EE0-94C0-4107-8AD6-8EFA9F3ACE22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Hippocampus may support an experience replay process in the brain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Time compressed reactivation of recently experienced trajectories during offline periods</a:t>
            </a:r>
          </a:p>
          <a:p>
            <a:pPr>
              <a:buNone/>
            </a:pPr>
            <a:endParaRPr lang="en-US" dirty="0">
              <a:solidFill>
                <a:sysClr val="windowText" lastClr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Provides a mechanism where value functions can be efficiently updated through interactions with the basal ganglia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AC124A93-5DCD-4014-9282-BA05C50780F3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2227519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Prioritize training on experiences with high temporal difference error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Balance between greedy replay (on TD error) vs uniform random (like vanilla experience replay)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Faster learning – and also less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i.i.d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387DD4-9658-4BCB-A82A-C51605D853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00" y="140655"/>
            <a:ext cx="9213169" cy="3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18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Second innovation behind DQN</a:t>
                </a: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Use a separate Q network to create the target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parameterizing with two sets of weights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𝜽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&amp;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SupPr>
                      <m:e>
                        <m:r>
                          <a:rPr lang="en-US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𝜽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𝒊</m:t>
                        </m:r>
                      </m:sub>
                      <m:sup>
                        <m:r>
                          <a:rPr lang="en-GB" sz="2800" b="1" i="1" smtClean="0">
                            <a:solidFill>
                              <a:schemeClr val="accent6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−</m:t>
                        </m:r>
                      </m:sup>
                    </m:sSubSup>
                  </m:oMath>
                </a14:m>
                <a:endParaRPr lang="en-US" sz="2800" b="1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Update target network with new weights every 10k – 100k steps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r="-67" b="-19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1888E103-68D5-4DD5-8CFD-346A3F2E7F81}"/>
                  </a:ext>
                </a:extLst>
              </p:cNvPr>
              <p:cNvSpPr/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6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)~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6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6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func>
                                <m:funcPr>
                                  <m:ctrlPr>
                                    <a:rPr lang="en-GB" sz="26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sz="2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GB" sz="2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sSubSup>
                                    <m:sSubSupPr>
                                      <m:ctrlPr>
                                        <a:rPr lang="en-GB" sz="2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en-GB" sz="2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bSup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26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GB" sz="2600" b="1" i="1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600" b="1" i="1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lang="en-GB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8E103-68D5-4DD5-8CFD-346A3F2E7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4394956"/>
                <a:ext cx="9277309" cy="716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94E834F-89AD-4EA6-8930-5537E28EB901}"/>
                  </a:ext>
                </a:extLst>
              </p:cNvPr>
              <p:cNvSpPr/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𝐭𝐚𝐫𝐠𝐞𝐭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4E834F-89AD-4EA6-8930-5537E28EB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195" y="5111434"/>
                <a:ext cx="180974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4EC343B4-6B49-4AD4-81B4-4798E7AC9398}"/>
                  </a:ext>
                </a:extLst>
              </p:cNvPr>
              <p:cNvSpPr/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𝐚𝐩𝐩𝐫𝐨𝐱</m:t>
                      </m:r>
                      <m:r>
                        <a:rPr lang="en-GB" sz="26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600" b="1" dirty="0">
                  <a:solidFill>
                    <a:schemeClr val="accent6"/>
                  </a:solidFill>
                  <a:latin typeface="Noto Sans CJK JP Ligh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EC343B4-6B49-4AD4-81B4-4798E7AC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235" y="5111433"/>
                <a:ext cx="180974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637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Target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Changing value of one action changes value of all actions &amp; similar states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bigger networks less prone (less aliasing)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Stable training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charset="-128"/>
                    <a:ea typeface="Yu Gothic" charset="-128"/>
                    <a:cs typeface="Yu Gothic" charset="-128"/>
                  </a:rPr>
                  <a:t> no longer bootstrapping from the same function, but from an old &amp; fixed version of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US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endParaRPr lang="en-US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US" dirty="0">
                    <a:latin typeface="Yu Gothic" charset="-128"/>
                    <a:ea typeface="Yu Gothic" charset="-128"/>
                    <a:cs typeface="Yu Gothic" charset="-128"/>
                  </a:rPr>
                  <a:t>Reduces the correlation between target and network output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r="-1680" b="-3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74570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Stability techniques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92D337-EF1F-44D9-93D9-2684B8095F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93039"/>
            <a:ext cx="10080625" cy="33735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23FDC641-1B85-4786-B3D2-1CD0A33D0A2B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– Deep Q-Networks –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9306507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CB7C4E0F-AE14-4B9F-BB29-75BF6AC82FFF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Noto Sans CJK JP Light"/>
                <a:ea typeface="Cambria Math" panose="02040503050406030204" pitchFamily="18" charset="0"/>
              </a:rPr>
              <a:t>DQN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1B9CDFE-88B6-4265-8DEE-B6AAE6B682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528" y="1423987"/>
            <a:ext cx="6754582" cy="545320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0540C84C-E5DB-410E-940A-4C2B2FC70D7C}"/>
              </a:ext>
            </a:extLst>
          </p:cNvPr>
          <p:cNvSpPr/>
          <p:nvPr/>
        </p:nvSpPr>
        <p:spPr>
          <a:xfrm>
            <a:off x="2105024" y="3224213"/>
            <a:ext cx="3838575" cy="56197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076B4D-B6F0-461F-9DC3-C5F25FF6DE3F}"/>
              </a:ext>
            </a:extLst>
          </p:cNvPr>
          <p:cNvSpPr txBox="1"/>
          <p:nvPr/>
        </p:nvSpPr>
        <p:spPr>
          <a:xfrm>
            <a:off x="6000750" y="3276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accent6"/>
                </a:solidFill>
              </a:rPr>
              <a:t>ε</a:t>
            </a:r>
            <a:r>
              <a:rPr lang="en-GB" b="1" dirty="0">
                <a:solidFill>
                  <a:schemeClr val="accent6"/>
                </a:solidFill>
              </a:rPr>
              <a:t>-greedy action selection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238C4325-AC88-44AD-8B1A-B5B5B672BD3D}"/>
              </a:ext>
            </a:extLst>
          </p:cNvPr>
          <p:cNvSpPr/>
          <p:nvPr/>
        </p:nvSpPr>
        <p:spPr>
          <a:xfrm>
            <a:off x="2110064" y="4498208"/>
            <a:ext cx="5543274" cy="369333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846017-1FA1-4AF4-AB70-520F0D334E01}"/>
              </a:ext>
            </a:extLst>
          </p:cNvPr>
          <p:cNvSpPr txBox="1"/>
          <p:nvPr/>
        </p:nvSpPr>
        <p:spPr>
          <a:xfrm>
            <a:off x="7696478" y="4498208"/>
            <a:ext cx="29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experience replay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8F4177A6-C127-4331-9DB4-5D0FD9A9B52B}"/>
              </a:ext>
            </a:extLst>
          </p:cNvPr>
          <p:cNvSpPr/>
          <p:nvPr/>
        </p:nvSpPr>
        <p:spPr>
          <a:xfrm>
            <a:off x="2205037" y="6081713"/>
            <a:ext cx="2214563" cy="30480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79CA57-524C-46AD-BD6F-96CB9FD93F9C}"/>
              </a:ext>
            </a:extLst>
          </p:cNvPr>
          <p:cNvSpPr txBox="1"/>
          <p:nvPr/>
        </p:nvSpPr>
        <p:spPr>
          <a:xfrm>
            <a:off x="4401644" y="604944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</a:rPr>
              <a:t>target network update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C2D79E7-076A-4754-A534-CF6AE42900AB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Minh et. al (2015)</a:t>
            </a:r>
          </a:p>
        </p:txBody>
      </p:sp>
    </p:spTree>
    <p:extLst>
      <p:ext uri="{BB962C8B-B14F-4D97-AF65-F5344CB8AC3E}">
        <p14:creationId xmlns:p14="http://schemas.microsoft.com/office/powerpoint/2010/main" val="10058333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Hits us twice in Q-Learning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Action selection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for each state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select action with by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𝑎𝑟𝑔𝑚𝑎𝑥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[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sz="2800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all possible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Training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need to calculate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for each action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to calculate max value of the next state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8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′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3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26967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Reward clipping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DQN clips rewards to [-1, +1]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Keeps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in a reasonable range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helps keep gradients under control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Lose information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now we are essentially reward counting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4384440"/>
              </a:xfrm>
              <a:blipFill>
                <a:blip r:embed="rId3"/>
                <a:stretch>
                  <a:fillRect l="-2755" t="-2782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88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Atari work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2013	DQN – target network, experience replay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2015 Prioritized experience replay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Double DQN (DDQN) 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2016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(A3C)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Distributional Q-Learning</a:t>
            </a:r>
          </a:p>
        </p:txBody>
      </p:sp>
    </p:spTree>
    <p:extLst>
      <p:ext uri="{BB962C8B-B14F-4D97-AF65-F5344CB8AC3E}">
        <p14:creationId xmlns:p14="http://schemas.microsoft.com/office/powerpoint/2010/main" val="41700688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latin typeface="Yu Gothic" charset="-128"/>
                        <a:ea typeface="Yu Gothic" charset="-128"/>
                        <a:cs typeface="Yu Gothic" charset="-128"/>
                      </a:rPr>
                      <m:t>argmax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allows Q-Learning to learn off-policy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to learn the optimal policy while following a sub-optimal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But the maximum is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aggressive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positively biased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643" r="-2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150217"/>
            <a:ext cx="4439992" cy="3049782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less parameters than a table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generalize across states 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150217"/>
            <a:ext cx="4546439" cy="30497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many real world problems are non-linear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DC61DF60-30D7-48B9-9BDD-D497AE6378FD}"/>
                  </a:ext>
                </a:extLst>
              </p:cNvPr>
              <p:cNvSpPr txBox="1"/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=3∗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𝑝𝑟𝑒𝑠𝑠𝑢𝑟𝑒</m:t>
                      </m:r>
                    </m:oMath>
                  </m:oMathPara>
                </a14:m>
                <a:endParaRPr lang="en-GB" sz="3600" b="0" dirty="0"/>
              </a:p>
              <a:p>
                <a:pPr algn="ctr"/>
                <a:endParaRPr lang="en-GB" sz="3600" b="0" dirty="0"/>
              </a:p>
              <a:p>
                <a:pPr algn="ctr"/>
                <a:r>
                  <a:rPr lang="en-GB" sz="3600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sz="36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3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GB" sz="3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GB" sz="3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61DF60-30D7-48B9-9BDD-D497AE637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93" y="1767183"/>
                <a:ext cx="8585099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1558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F248E-1524-43B5-AC5A-DC862B7C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27" y="3961260"/>
            <a:ext cx="6934200" cy="3419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Maximization bias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State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,</m:t>
                    </m:r>
                    <m:r>
                      <a:rPr lang="en-GB" i="1" dirty="0" err="1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= 0 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(for all possible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our estimates are distributed above &amp; below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max(true value) = 0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max(estimated values) &gt; 0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4"/>
                <a:stretch>
                  <a:fillRect l="-2755" t="-2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AF0B53D6-AF27-41DF-AAE7-635C963D81A4}"/>
              </a:ext>
            </a:extLst>
          </p:cNvPr>
          <p:cNvSpPr txBox="1">
            <a:spLocks/>
          </p:cNvSpPr>
          <p:nvPr/>
        </p:nvSpPr>
        <p:spPr>
          <a:xfrm>
            <a:off x="7135707" y="3805824"/>
            <a:ext cx="2735353" cy="1125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000" dirty="0">
                <a:latin typeface="Noto Sans CJK JP Light"/>
              </a:rPr>
              <a:t>taking max of our estimates always gets us here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A1AF864-0639-4EAF-A5AD-AC4084ECED9F}"/>
              </a:ext>
            </a:extLst>
          </p:cNvPr>
          <p:cNvCxnSpPr>
            <a:cxnSpLocks/>
          </p:cNvCxnSpPr>
          <p:nvPr/>
        </p:nvCxnSpPr>
        <p:spPr>
          <a:xfrm flipH="1">
            <a:off x="8360229" y="4776107"/>
            <a:ext cx="212196" cy="174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BD34DBF-0FAA-47EF-9101-8A2C4DDF7C05}"/>
              </a:ext>
            </a:extLst>
          </p:cNvPr>
          <p:cNvCxnSpPr>
            <a:cxnSpLocks/>
          </p:cNvCxnSpPr>
          <p:nvPr/>
        </p:nvCxnSpPr>
        <p:spPr>
          <a:xfrm>
            <a:off x="4135120" y="5522428"/>
            <a:ext cx="1717040" cy="111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75977E-6A75-4536-BF0F-757BEF3A3E28}"/>
              </a:ext>
            </a:extLst>
          </p:cNvPr>
          <p:cNvSpPr/>
          <p:nvPr/>
        </p:nvSpPr>
        <p:spPr>
          <a:xfrm>
            <a:off x="3107994" y="5122318"/>
            <a:ext cx="1774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ighlight>
                  <a:scrgbClr r="0" g="0" b="0">
                    <a:alpha val="0"/>
                  </a:scrgbClr>
                </a:highlight>
                <a:latin typeface="Noto Sans CJK JP Light"/>
              </a:rPr>
              <a:t>true value here</a:t>
            </a:r>
          </a:p>
        </p:txBody>
      </p:sp>
    </p:spTree>
    <p:extLst>
      <p:ext uri="{BB962C8B-B14F-4D97-AF65-F5344CB8AC3E}">
        <p14:creationId xmlns:p14="http://schemas.microsoft.com/office/powerpoint/2010/main" val="11487206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Double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D5E62E-555C-401D-B538-D98AB70D9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6168"/>
            <a:ext cx="10080625" cy="436655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95352126-E6D2-4E92-8D0B-F52360E4C80F}"/>
              </a:ext>
            </a:extLst>
          </p:cNvPr>
          <p:cNvSpPr txBox="1">
            <a:spLocks/>
          </p:cNvSpPr>
          <p:nvPr/>
        </p:nvSpPr>
        <p:spPr>
          <a:xfrm>
            <a:off x="503999" y="5652721"/>
            <a:ext cx="9071640" cy="176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Maintain </a:t>
            </a:r>
            <a:r>
              <a:rPr lang="en-US" b="1" dirty="0">
                <a:solidFill>
                  <a:schemeClr val="accent6"/>
                </a:solidFill>
                <a:latin typeface="Noto Sans CJK JP Light"/>
              </a:rPr>
              <a:t>two</a:t>
            </a:r>
            <a:r>
              <a:rPr lang="en-US" dirty="0">
                <a:solidFill>
                  <a:sysClr val="windowText" lastClr="000000"/>
                </a:solidFill>
                <a:latin typeface="Noto Sans CJK JP Light"/>
              </a:rPr>
              <a:t> parameterized Q functions (A &amp; B)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avg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(A, B) to select actions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 improve A by bootstrapping off B (or vice versa) </a:t>
            </a:r>
          </a:p>
        </p:txBody>
      </p:sp>
    </p:spTree>
    <p:extLst>
      <p:ext uri="{BB962C8B-B14F-4D97-AF65-F5344CB8AC3E}">
        <p14:creationId xmlns:p14="http://schemas.microsoft.com/office/powerpoint/2010/main" val="31642435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Vlad </a:t>
            </a:r>
            <a:r>
              <a:rPr lang="en-US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-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2017 Deep RL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bootcamp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62744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Emphasis on experimentation / grid searching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Huber loss instead of squared loss on Bellman error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Use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RMSProp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instead of vanilla SGD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Make sure your terminal state target = reward!</a:t>
            </a:r>
          </a:p>
        </p:txBody>
      </p:sp>
    </p:spTree>
    <p:extLst>
      <p:ext uri="{BB962C8B-B14F-4D97-AF65-F5344CB8AC3E}">
        <p14:creationId xmlns:p14="http://schemas.microsoft.com/office/powerpoint/2010/main" val="325019823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94A4A5-3F6F-493C-8B96-D0BA716D33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50088"/>
            <a:ext cx="10080625" cy="58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 (lunch hopefully!)</a:t>
            </a:r>
          </a:p>
        </p:txBody>
      </p:sp>
    </p:spTree>
    <p:extLst>
      <p:ext uri="{BB962C8B-B14F-4D97-AF65-F5344CB8AC3E}">
        <p14:creationId xmlns:p14="http://schemas.microsoft.com/office/powerpoint/2010/main" val="176504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is Q-Learning off policy?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discrete action spaces only?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the deadly triad?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experience replay?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Why use a target network?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15775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Q-Learning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Off policy control - discrete action spaces only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Maximization bias - addressed by Double Q-Learning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Deadly triad – off policy, non-linear functions, bootstrapping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Experience replay – more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, data efficiency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Target network – reduces correlation between target &amp; network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33523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335625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a value function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value function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b="0" i="1" baseline="-33000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</a:t>
                </a:r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use policy to </a:t>
                </a:r>
                <a:r>
                  <a:rPr lang="en-GB" sz="20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325750" y="2015999"/>
                <a:ext cx="4536000" cy="5184000"/>
              </a:xfrm>
              <a:blipFill>
                <a:blip r:embed="rId4"/>
                <a:stretch>
                  <a:fillRect t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8766704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Previously looked at generating a policy from a value function </a:t>
                </a: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argmax across the action space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 =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parameterize a policy directly</a:t>
                </a:r>
              </a:p>
              <a:p>
                <a:pPr>
                  <a:buNone/>
                </a:pPr>
                <a:endParaRPr lang="en-GB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𝜋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probability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given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(stochastic) </a:t>
                </a:r>
              </a:p>
              <a:p>
                <a:pPr algn="ctr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a function parameterized by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(i.e. neural network weights)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280" b="-3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189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35" r="-873" b="-1647"/>
          <a:stretch/>
        </p:blipFill>
        <p:spPr>
          <a:xfrm>
            <a:off x="2314977" y="1358721"/>
            <a:ext cx="5673143" cy="32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859" y="4691129"/>
            <a:ext cx="4439992" cy="2508869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model complex dynamics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convolution for vision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17419C05-6C6F-4819-A724-230EB5963D9A}"/>
              </a:ext>
            </a:extLst>
          </p:cNvPr>
          <p:cNvSpPr txBox="1">
            <a:spLocks/>
          </p:cNvSpPr>
          <p:nvPr/>
        </p:nvSpPr>
        <p:spPr>
          <a:xfrm>
            <a:off x="5029199" y="4691129"/>
            <a:ext cx="4546439" cy="25088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Disadvantages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instability</a:t>
            </a:r>
          </a:p>
          <a:p>
            <a:pPr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31044242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Stochastic policies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High dimensional or continuous spaces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Optimize what we care about directly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More stable convergence 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604352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- stochastic policies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479722"/>
            <a:ext cx="9071640" cy="256703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Deterministic policy (always rock) is easily exploited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Stochastic policy also gets us exploration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7CD65F-69A6-48CF-B71D-E68123F05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69" y="1973938"/>
            <a:ext cx="38481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456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8191" y="307457"/>
            <a:ext cx="9782239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curse of dimensionality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Q-Learning requires a discrete action space to argmax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Lets imagine controlling a robot arm in three dimensions in the range [0, 90] degrees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corresponds to approx. 750,000 actions a Q-Learner would need to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argmax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across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0822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6086A-47FD-4F49-AE2B-C6D05090E1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33" y="177970"/>
            <a:ext cx="7257841" cy="71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187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methods optimize the value function accuracy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who cares about accurate value functions?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gradients point in the direction of value function accuracy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can be quite a complex problem to solve</a:t>
            </a:r>
          </a:p>
        </p:txBody>
      </p:sp>
    </p:spTree>
    <p:extLst>
      <p:ext uri="{BB962C8B-B14F-4D97-AF65-F5344CB8AC3E}">
        <p14:creationId xmlns:p14="http://schemas.microsoft.com/office/powerpoint/2010/main" val="339669291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625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 – optimize return directly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methods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optimize return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changing weights according to the gradient that maximizes  future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aligning gradients with our objective (and hopefully a business objective)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can be easier to just select an action – rather than quantify return</a:t>
            </a:r>
          </a:p>
        </p:txBody>
      </p:sp>
    </p:spTree>
    <p:extLst>
      <p:ext uri="{BB962C8B-B14F-4D97-AF65-F5344CB8AC3E}">
        <p14:creationId xmlns:p14="http://schemas.microsoft.com/office/powerpoint/2010/main" val="11393390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Motivations for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xmlns="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xmlns="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xmlns="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xmlns="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xmlns="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xmlns="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accent6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:endParaRPr lang="en-US" sz="28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 </m:t>
                          </m:r>
                          <m:sSub>
                            <m:sSubPr>
                              <m:ctrlPr>
                                <a:rPr lang="en-GB" sz="2800" i="1" dirty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vs</a:t>
                </a:r>
              </a:p>
              <a:p>
                <a:pPr algn="ctr">
                  <a:buFont typeface="StarSymbol"/>
                  <a:buNone/>
                </a:pPr>
                <a:endParaRPr lang="en-US" sz="16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aseline="-25000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6A28184C-43E7-4C89-9B2E-39317FECAB45}"/>
              </a:ext>
            </a:extLst>
          </p:cNvPr>
          <p:cNvSpPr txBox="1">
            <a:spLocks/>
          </p:cNvSpPr>
          <p:nvPr/>
        </p:nvSpPr>
        <p:spPr>
          <a:xfrm>
            <a:off x="503999" y="6243194"/>
            <a:ext cx="9071640" cy="10979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Often the a policy can be more compact &amp; simpler than using a value function</a:t>
            </a:r>
          </a:p>
        </p:txBody>
      </p:sp>
    </p:spTree>
    <p:extLst>
      <p:ext uri="{BB962C8B-B14F-4D97-AF65-F5344CB8AC3E}">
        <p14:creationId xmlns:p14="http://schemas.microsoft.com/office/powerpoint/2010/main" val="1065233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Motivations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stochastic policies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high dimensional or continuous spaces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optimize what we care about directly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more stable convergence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exploration for free</a:t>
            </a:r>
          </a:p>
          <a:p>
            <a:pPr>
              <a:buNone/>
            </a:pP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Drawbacks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almost always converge to local optimum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sample efficiency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97656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introduction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score function</a:t>
            </a:r>
          </a:p>
          <a:p>
            <a:pPr>
              <a:buFont typeface="StarSymbol"/>
              <a:buNone/>
            </a:pPr>
            <a:r>
              <a:rPr lang="en-US" dirty="0">
                <a:solidFill>
                  <a:schemeClr val="accent6"/>
                </a:solidFill>
              </a:rPr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007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without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have a parameterized policy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i.e. a neural network that outputs a distribution over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do we improve it?  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take actions that get more reward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change parameters to favour probable actions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function is not known</a:t>
            </a:r>
          </a:p>
          <a:p>
            <a:pPr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but we can calculate the gradient of the expectation of reward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79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04707" y="2015999"/>
            <a:ext cx="4570932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recurrence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378" y="1563480"/>
            <a:ext cx="3600000" cy="5666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7773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with some equations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Imagine we have a policy 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800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;</m:t>
                        </m:r>
                        <m:r>
                          <a:rPr lang="en-GB" sz="28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probability distribution over actions (stochastic)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How do we improve it?  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take actions that get more reward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change parameters to favour probable actions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Return function is not known</a:t>
                </a:r>
              </a:p>
              <a:p>
                <a:pPr>
                  <a:buNone/>
                </a:pP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but gradient of expected return can be calculated 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𝔼</m:t>
                      </m:r>
                      <m:d>
                        <m:dPr>
                          <m:begChr m:val="["/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d>
                                <m:dPr>
                                  <m:begChr m:val=""/>
                                  <m:endChr m:val="⌋"/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>
                  <a:buNone/>
                </a:pPr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419" t="-2364" b="-44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BB35F524-6C4B-4622-985D-03CA7DF1A1CB}"/>
              </a:ext>
            </a:extLst>
          </p:cNvPr>
          <p:cNvSpPr txBox="1">
            <a:spLocks/>
          </p:cNvSpPr>
          <p:nvPr/>
        </p:nvSpPr>
        <p:spPr>
          <a:xfrm>
            <a:off x="5315217" y="3035864"/>
            <a:ext cx="3866615" cy="11891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GB" sz="2400" dirty="0">
                <a:solidFill>
                  <a:sysClr val="windowText" lastClr="000000"/>
                </a:solidFill>
                <a:latin typeface="Noto Sans CJK JP Light"/>
              </a:rPr>
              <a:t>we can get the probability from our distribution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5CED1A1-769D-4A31-B964-19B268EE55BD}"/>
              </a:ext>
            </a:extLst>
          </p:cNvPr>
          <p:cNvCxnSpPr>
            <a:cxnSpLocks/>
          </p:cNvCxnSpPr>
          <p:nvPr/>
        </p:nvCxnSpPr>
        <p:spPr>
          <a:xfrm>
            <a:off x="3012621" y="2824843"/>
            <a:ext cx="2567151" cy="62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69B0671-86C7-404C-953E-797FBA45F172}"/>
              </a:ext>
            </a:extLst>
          </p:cNvPr>
          <p:cNvCxnSpPr>
            <a:cxnSpLocks/>
          </p:cNvCxnSpPr>
          <p:nvPr/>
        </p:nvCxnSpPr>
        <p:spPr>
          <a:xfrm flipH="1">
            <a:off x="5408896" y="3540631"/>
            <a:ext cx="421822" cy="6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51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 gradients are an optimization problem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1 - pick (any) policy quality measure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average reward per step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2 - pick an optimization algorithm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i.e. gradient descent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change weights to maximize policy quality</a:t>
            </a:r>
          </a:p>
        </p:txBody>
      </p:sp>
    </p:spTree>
    <p:extLst>
      <p:ext uri="{BB962C8B-B14F-4D97-AF65-F5344CB8AC3E}">
        <p14:creationId xmlns:p14="http://schemas.microsoft.com/office/powerpoint/2010/main" val="39352435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discrete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65BB4CC-225D-43B9-AE3F-46F08B6C8963}"/>
              </a:ext>
            </a:extLst>
          </p:cNvPr>
          <p:cNvSpPr/>
          <p:nvPr/>
        </p:nvSpPr>
        <p:spPr>
          <a:xfrm>
            <a:off x="3874992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98FB44E-386B-4663-A72E-F78F5B72CBDE}"/>
              </a:ext>
            </a:extLst>
          </p:cNvPr>
          <p:cNvSpPr/>
          <p:nvPr/>
        </p:nvSpPr>
        <p:spPr>
          <a:xfrm>
            <a:off x="4656566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1616B7A-77D8-4E38-8847-637E99A1E9C6}"/>
              </a:ext>
            </a:extLst>
          </p:cNvPr>
          <p:cNvSpPr/>
          <p:nvPr/>
        </p:nvSpPr>
        <p:spPr>
          <a:xfrm>
            <a:off x="5438140" y="500011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DF81EA-CF3D-4262-8A05-ACD826066EDC}"/>
              </a:ext>
            </a:extLst>
          </p:cNvPr>
          <p:cNvSpPr/>
          <p:nvPr/>
        </p:nvSpPr>
        <p:spPr>
          <a:xfrm>
            <a:off x="3874992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95AEBF7-F125-4230-A67B-516D9B18EC4B}"/>
              </a:ext>
            </a:extLst>
          </p:cNvPr>
          <p:cNvSpPr/>
          <p:nvPr/>
        </p:nvSpPr>
        <p:spPr>
          <a:xfrm>
            <a:off x="4656566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C5CAE1F-75A8-4FE0-A0EB-E31D81BB8B90}"/>
              </a:ext>
            </a:extLst>
          </p:cNvPr>
          <p:cNvSpPr/>
          <p:nvPr/>
        </p:nvSpPr>
        <p:spPr>
          <a:xfrm>
            <a:off x="5438140" y="578448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4393526" y="426108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4101495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883069" y="469391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883069" y="469391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4101495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4883069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4101495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4101495" y="547828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4883069" y="547828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5664643" y="547828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3819742" y="661499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[probabilities]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2733627" y="308298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iscrete action space</a:t>
            </a:r>
          </a:p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</a:t>
            </a:r>
            <a:r>
              <a:rPr lang="en-US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softmax</a:t>
            </a:r>
            <a:endParaRPr lang="en-US" sz="28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4101495" y="626265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4878246" y="626265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4878246" y="626265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2347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Parameterizing policies - continuous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1108384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The type of policy you parameterize depends on the </a:t>
            </a:r>
            <a:r>
              <a:rPr lang="en-GB" sz="2800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sz="2800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65BB4CC-225D-43B9-AE3F-46F08B6C8963}"/>
              </a:ext>
            </a:extLst>
          </p:cNvPr>
          <p:cNvSpPr/>
          <p:nvPr/>
        </p:nvSpPr>
        <p:spPr>
          <a:xfrm>
            <a:off x="1645364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98FB44E-386B-4663-A72E-F78F5B72CBDE}"/>
              </a:ext>
            </a:extLst>
          </p:cNvPr>
          <p:cNvSpPr/>
          <p:nvPr/>
        </p:nvSpPr>
        <p:spPr>
          <a:xfrm>
            <a:off x="2426938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81616B7A-77D8-4E38-8847-637E99A1E9C6}"/>
              </a:ext>
            </a:extLst>
          </p:cNvPr>
          <p:cNvSpPr/>
          <p:nvPr/>
        </p:nvSpPr>
        <p:spPr>
          <a:xfrm>
            <a:off x="3208512" y="5084002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2DF81EA-CF3D-4262-8A05-ACD826066EDC}"/>
              </a:ext>
            </a:extLst>
          </p:cNvPr>
          <p:cNvSpPr/>
          <p:nvPr/>
        </p:nvSpPr>
        <p:spPr>
          <a:xfrm>
            <a:off x="1645364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95AEBF7-F125-4230-A67B-516D9B18EC4B}"/>
              </a:ext>
            </a:extLst>
          </p:cNvPr>
          <p:cNvSpPr/>
          <p:nvPr/>
        </p:nvSpPr>
        <p:spPr>
          <a:xfrm>
            <a:off x="2426938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DC5CAE1F-75A8-4FE0-A0EB-E31D81BB8B90}"/>
              </a:ext>
            </a:extLst>
          </p:cNvPr>
          <p:cNvSpPr/>
          <p:nvPr/>
        </p:nvSpPr>
        <p:spPr>
          <a:xfrm>
            <a:off x="3208512" y="5868373"/>
            <a:ext cx="453006" cy="47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0029F134-8D29-4FE5-92E9-B06FC60302F1}"/>
              </a:ext>
            </a:extLst>
          </p:cNvPr>
          <p:cNvSpPr txBox="1">
            <a:spLocks/>
          </p:cNvSpPr>
          <p:nvPr/>
        </p:nvSpPr>
        <p:spPr>
          <a:xfrm>
            <a:off x="2163898" y="4344979"/>
            <a:ext cx="979086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[state]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313972D-370D-4970-BBBD-D915D70E5746}"/>
              </a:ext>
            </a:extLst>
          </p:cNvPr>
          <p:cNvCxnSpPr>
            <a:endCxn id="4" idx="0"/>
          </p:cNvCxnSpPr>
          <p:nvPr/>
        </p:nvCxnSpPr>
        <p:spPr>
          <a:xfrm flipH="1">
            <a:off x="1871867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47442A2-1B96-48CC-AE2C-C10D98AADC48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653441" y="4777803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067E6E65-7DFF-4ED9-986D-7F08A1C6C1A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653441" y="4777803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543EA43-61B4-449F-B32F-A4D06B6FA35B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>
            <a:off x="1871867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76404DE-738A-40E8-A86E-E7F0C1A5A8F0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0FA8CEF5-92E3-49AF-B6B4-2B6E2671D4AE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1399F9B-7D35-4E0E-9F3B-6D4D72E6A3E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2653441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2725DB2-F301-4DEC-942F-FE856D37AEC3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1871867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9BE9D336-8555-459E-A5E2-0C408AA0008B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12E25D33-F634-4B51-A22B-BA05479C88ED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 flipH="1">
            <a:off x="1871867" y="5562174"/>
            <a:ext cx="1563148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315FC122-73D4-49D0-9124-6FD2A2751E7C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 flipH="1">
            <a:off x="2653441" y="5562174"/>
            <a:ext cx="781574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5925587-E1B0-4888-BE90-9AC72AE87008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3435015" y="5562174"/>
            <a:ext cx="0" cy="30619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82E5346C-2F63-41C0-9DD5-E783A4562930}"/>
              </a:ext>
            </a:extLst>
          </p:cNvPr>
          <p:cNvSpPr txBox="1">
            <a:spLocks/>
          </p:cNvSpPr>
          <p:nvPr/>
        </p:nvSpPr>
        <p:spPr>
          <a:xfrm>
            <a:off x="1590114" y="6698881"/>
            <a:ext cx="2117007" cy="424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[mean, </a:t>
            </a:r>
            <a:r>
              <a:rPr lang="en-US" sz="2800" dirty="0" err="1">
                <a:solidFill>
                  <a:sysClr val="windowText" lastClr="000000"/>
                </a:solidFill>
                <a:latin typeface="Noto Sans CJK JP Light"/>
              </a:rPr>
              <a:t>stdev</a:t>
            </a:r>
            <a:r>
              <a:rPr lang="en-US" sz="2800" dirty="0">
                <a:solidFill>
                  <a:sysClr val="windowText" lastClr="000000"/>
                </a:solidFill>
                <a:latin typeface="Noto Sans CJK JP Light"/>
              </a:rPr>
              <a:t>]</a:t>
            </a:r>
            <a:endParaRPr lang="en-US" sz="2800" b="1" dirty="0">
              <a:solidFill>
                <a:schemeClr val="accent6"/>
              </a:solidFill>
              <a:latin typeface="Noto Sans CJK JP Ligh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xmlns="" id="{DAD91F4B-FE47-4079-98D7-79D28AB83BCA}"/>
              </a:ext>
            </a:extLst>
          </p:cNvPr>
          <p:cNvSpPr txBox="1">
            <a:spLocks/>
          </p:cNvSpPr>
          <p:nvPr/>
        </p:nvSpPr>
        <p:spPr>
          <a:xfrm>
            <a:off x="503999" y="3166874"/>
            <a:ext cx="432666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continuous action space</a:t>
            </a:r>
          </a:p>
          <a:p>
            <a:pPr algn="ctr">
              <a:buFont typeface="StarSymbol"/>
              <a:buNone/>
            </a:pPr>
            <a:r>
              <a:rPr lang="en-US" sz="2400" b="1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output layer = mean &amp; </a:t>
            </a:r>
            <a:r>
              <a:rPr lang="en-US" sz="2400" b="1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endParaRPr lang="en-US" sz="2400" b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524DD06-7233-48FD-B3E6-F744773B358E}"/>
              </a:ext>
            </a:extLst>
          </p:cNvPr>
          <p:cNvCxnSpPr>
            <a:cxnSpLocks/>
            <a:stCxn id="7" idx="4"/>
            <a:endCxn id="47" idx="0"/>
          </p:cNvCxnSpPr>
          <p:nvPr/>
        </p:nvCxnSpPr>
        <p:spPr>
          <a:xfrm>
            <a:off x="1871867" y="6346545"/>
            <a:ext cx="776751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6A1A4EE0-0B45-43FE-9BB3-AC3298180FD9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 flipH="1">
            <a:off x="2648618" y="6346545"/>
            <a:ext cx="4823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B5BA77E-ECF8-4683-8503-7ADDA1C61820}"/>
              </a:ext>
            </a:extLst>
          </p:cNvPr>
          <p:cNvCxnSpPr>
            <a:cxnSpLocks/>
            <a:stCxn id="9" idx="4"/>
            <a:endCxn id="47" idx="0"/>
          </p:cNvCxnSpPr>
          <p:nvPr/>
        </p:nvCxnSpPr>
        <p:spPr>
          <a:xfrm flipH="1">
            <a:off x="2648618" y="6346545"/>
            <a:ext cx="786397" cy="35233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gaussian distribution">
            <a:extLst>
              <a:ext uri="{FF2B5EF4-FFF2-40B4-BE49-F238E27FC236}">
                <a16:creationId xmlns:a16="http://schemas.microsoft.com/office/drawing/2014/main" xmlns="" id="{21FA240C-876F-47D3-A2DA-DE786A02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3091" y="4781457"/>
            <a:ext cx="2995504" cy="212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aight Connector 29">
            <a:extLst>
              <a:ext uri="{FF2B5EF4-FFF2-40B4-BE49-F238E27FC236}">
                <a16:creationId xmlns:a16="http://schemas.microsoft.com/office/drawing/2014/main" xmlns="" id="{57637DB1-B62C-42BE-B6E2-769120AA0360}"/>
              </a:ext>
            </a:extLst>
          </p:cNvPr>
          <p:cNvSpPr/>
          <p:nvPr/>
        </p:nvSpPr>
        <p:spPr>
          <a:xfrm flipV="1">
            <a:off x="3786721" y="5931017"/>
            <a:ext cx="1043940" cy="1040232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xmlns="" id="{2690CD87-380E-4B74-B32D-A71BC9D345F6}"/>
              </a:ext>
            </a:extLst>
          </p:cNvPr>
          <p:cNvSpPr/>
          <p:nvPr/>
        </p:nvSpPr>
        <p:spPr>
          <a:xfrm>
            <a:off x="6841712" y="5931017"/>
            <a:ext cx="1018773" cy="5748"/>
          </a:xfrm>
          <a:prstGeom prst="line">
            <a:avLst/>
          </a:prstGeom>
          <a:noFill/>
          <a:ln w="635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7EB4A32F-FCE6-436C-BD05-FB5C19FD9656}"/>
              </a:ext>
            </a:extLst>
          </p:cNvPr>
          <p:cNvSpPr txBox="1">
            <a:spLocks/>
          </p:cNvSpPr>
          <p:nvPr/>
        </p:nvSpPr>
        <p:spPr>
          <a:xfrm>
            <a:off x="7977930" y="5075881"/>
            <a:ext cx="1992082" cy="18491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Sample an action from the distribution</a:t>
            </a:r>
            <a:endParaRPr lang="en-US" sz="2800" dirty="0">
              <a:solidFill>
                <a:schemeClr val="accent6"/>
              </a:solidFill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85707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the expectation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of the gradient of the log probability of </a:t>
            </a:r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x</a:t>
            </a:r>
          </a:p>
          <a:p>
            <a:pPr algn="ctr"/>
            <a:r>
              <a:rPr lang="en-GB" sz="32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3200" i="1" dirty="0">
                <a:solidFill>
                  <a:schemeClr val="accent6"/>
                </a:solidFill>
                <a:highlight>
                  <a:scrgbClr r="0" g="0" b="0">
                    <a:alpha val="0"/>
                  </a:scrgbClr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5017360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D9CB59-10B5-48AE-9C65-265E24A2CC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866947"/>
            <a:ext cx="10080625" cy="38257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A42B340B-4D99-473B-9E5C-262C9A89F2D5}"/>
              </a:ext>
            </a:extLst>
          </p:cNvPr>
          <p:cNvSpPr txBox="1">
            <a:spLocks/>
          </p:cNvSpPr>
          <p:nvPr/>
        </p:nvSpPr>
        <p:spPr>
          <a:xfrm>
            <a:off x="2970390" y="6694029"/>
            <a:ext cx="5267374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dirty="0">
                <a:latin typeface="Noto Sans CJK JP Light"/>
                <a:ea typeface="Cambria Math" panose="02040503050406030204" pitchFamily="18" charset="0"/>
              </a:rPr>
              <a:t>http://karpathy.github.io/2016/05/31/rl/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A4D255-7F4F-448E-AD63-BEAB797D9323}"/>
              </a:ext>
            </a:extLst>
          </p:cNvPr>
          <p:cNvSpPr/>
          <p:nvPr/>
        </p:nvSpPr>
        <p:spPr>
          <a:xfrm>
            <a:off x="1929809" y="2743200"/>
            <a:ext cx="898451" cy="704538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C6CF3AF-7AE5-4043-8727-A010A97F3D18}"/>
              </a:ext>
            </a:extLst>
          </p:cNvPr>
          <p:cNvSpPr/>
          <p:nvPr/>
        </p:nvSpPr>
        <p:spPr>
          <a:xfrm>
            <a:off x="2418907" y="3710763"/>
            <a:ext cx="590107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021E57D-B70E-4121-8ADD-19DA285633DC}"/>
              </a:ext>
            </a:extLst>
          </p:cNvPr>
          <p:cNvSpPr/>
          <p:nvPr/>
        </p:nvSpPr>
        <p:spPr>
          <a:xfrm>
            <a:off x="3200399" y="3911350"/>
            <a:ext cx="590108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BEBC195-FE47-4862-9C54-F28A8A2A83D9}"/>
              </a:ext>
            </a:extLst>
          </p:cNvPr>
          <p:cNvSpPr/>
          <p:nvPr/>
        </p:nvSpPr>
        <p:spPr>
          <a:xfrm>
            <a:off x="3009014" y="4501157"/>
            <a:ext cx="1355650" cy="40117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5650DA-FF37-4531-88D0-E5B8956606DF}"/>
              </a:ext>
            </a:extLst>
          </p:cNvPr>
          <p:cNvSpPr/>
          <p:nvPr/>
        </p:nvSpPr>
        <p:spPr>
          <a:xfrm>
            <a:off x="1972340" y="5185282"/>
            <a:ext cx="393404" cy="348965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0DE6954-2ADB-4BDE-857D-156DB023079E}"/>
              </a:ext>
            </a:extLst>
          </p:cNvPr>
          <p:cNvSpPr/>
          <p:nvPr/>
        </p:nvSpPr>
        <p:spPr>
          <a:xfrm>
            <a:off x="549742" y="2099733"/>
            <a:ext cx="1080091" cy="448734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30F8176-6FB6-4747-B5E7-FCCC95FA061E}"/>
              </a:ext>
            </a:extLst>
          </p:cNvPr>
          <p:cNvSpPr/>
          <p:nvPr/>
        </p:nvSpPr>
        <p:spPr>
          <a:xfrm>
            <a:off x="2365744" y="2080706"/>
            <a:ext cx="1647456" cy="662493"/>
          </a:xfrm>
          <a:prstGeom prst="rect">
            <a:avLst/>
          </a:prstGeom>
          <a:solidFill>
            <a:schemeClr val="accent6">
              <a:alpha val="47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A6B0D05-23D8-407C-95FF-FC7AAED61A53}"/>
              </a:ext>
            </a:extLst>
          </p:cNvPr>
          <p:cNvCxnSpPr/>
          <p:nvPr/>
        </p:nvCxnSpPr>
        <p:spPr>
          <a:xfrm flipH="1">
            <a:off x="2239433" y="4902331"/>
            <a:ext cx="478367" cy="28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9604607-136D-4509-9C45-3E880A658A01}"/>
              </a:ext>
            </a:extLst>
          </p:cNvPr>
          <p:cNvCxnSpPr>
            <a:cxnSpLocks/>
          </p:cNvCxnSpPr>
          <p:nvPr/>
        </p:nvCxnSpPr>
        <p:spPr>
          <a:xfrm flipH="1">
            <a:off x="2298700" y="4902331"/>
            <a:ext cx="2332568" cy="24910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085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Score function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78CFB-3A80-4C2C-B5E9-13F58173B524}"/>
              </a:ext>
            </a:extLst>
          </p:cNvPr>
          <p:cNvSpPr/>
          <p:nvPr/>
        </p:nvSpPr>
        <p:spPr>
          <a:xfrm>
            <a:off x="342900" y="3961260"/>
            <a:ext cx="3400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gradient of return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  <a:endParaRPr lang="en-GB" sz="2800" i="1" dirty="0">
              <a:solidFill>
                <a:schemeClr val="accent6"/>
              </a:solidFill>
              <a:highlight>
                <a:scrgbClr r="0" g="0" b="0">
                  <a:alpha val="0"/>
                </a:scrgbClr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DD4D1D-15DB-47EF-9673-A9DBCFC826D3}"/>
              </a:ext>
            </a:extLst>
          </p:cNvPr>
          <p:cNvSpPr/>
          <p:nvPr/>
        </p:nvSpPr>
        <p:spPr>
          <a:xfrm>
            <a:off x="4699907" y="3961259"/>
            <a:ext cx="34004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expectation for policy of the gradient of the policy </a:t>
            </a:r>
            <a:r>
              <a:rPr lang="en-GB" sz="28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wrt</a:t>
            </a:r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policy parameters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*</a:t>
            </a:r>
          </a:p>
          <a:p>
            <a:pPr algn="ctr"/>
            <a:r>
              <a:rPr lang="en-GB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17144283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Training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Gradient descent on expected return of the policy</a:t>
                </a: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Log-likelihood ratio trick -&gt;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𝛻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𝛻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funcPr>
                          <m:fNam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𝑙𝑜𝑔</m:t>
                            </m:r>
                          </m:fName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𝑃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(</m:t>
                            </m:r>
                            <m:d>
                              <m:dPr>
                                <m:begChr m:val=""/>
                                <m:endChr m:val="⌋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)]</m:t>
                    </m:r>
                  </m:oMath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[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log(probability of action) * return</a:t>
                </a:r>
              </a:p>
              <a:p>
                <a:pPr algn="ctr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log(policy) * return</a:t>
                </a:r>
              </a:p>
              <a:p>
                <a:pPr algn="ctr"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30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1679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-1"/>
            <a:ext cx="9071640" cy="7450668"/>
          </a:xfrm>
          <a:solidFill>
            <a:schemeClr val="bg1"/>
          </a:solidFill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gradient 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log(probability of action) * return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=</a:t>
            </a:r>
          </a:p>
          <a:p>
            <a:pPr algn="ctr">
              <a:buNone/>
            </a:pPr>
            <a:r>
              <a:rPr lang="en-GB" sz="46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log(policy) * return</a:t>
            </a:r>
          </a:p>
          <a:p>
            <a:pPr algn="ctr">
              <a:buNone/>
            </a:pPr>
            <a:endParaRPr lang="en-GB" sz="4600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24096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probable was the action we picked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log</m:t>
                        </m:r>
                      </m:fName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Yu Gothic" charset="-128"/>
                                        <a:cs typeface="Yu Gothic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Yu Gothic" charset="-128"/>
                                        <a:cs typeface="Yu Gothic" charset="-128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Yu Gothic" charset="-128"/>
                                    <a:cs typeface="Yu Gothic" charset="-128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Yu Gothic" charset="-128"/>
                                    <a:cs typeface="Yu Gothic" charset="-128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;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want to reinforce actions we thought would be good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How good was that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reinforce actions that were actually good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475573" cy="4384440"/>
              </a:xfrm>
              <a:blipFill>
                <a:blip r:embed="rId3"/>
                <a:stretch>
                  <a:fillRect l="-2638" b="-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482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Fundamental assumption in statistical learning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ndependent and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dentically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istributed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 statistical learning one always assumes the training set is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independently drawn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from a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fixed distribution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Gradient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6FBB88-451B-4147-A630-862158B25C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17516"/>
            <a:ext cx="10080625" cy="4324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AFA0AFE5-2D56-418B-A8A6-70992C6668E0}"/>
                  </a:ext>
                </a:extLst>
              </p:cNvPr>
              <p:cNvSpPr/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sSub>
                            <m:sSubPr>
                              <m:ctrlPr>
                                <a:rPr lang="en-GB" sz="32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!</m:t>
                      </m:r>
                    </m:oMath>
                  </m:oMathPara>
                </a14:m>
                <a:endParaRPr lang="en-GB" sz="3200" dirty="0">
                  <a:latin typeface="Noto Sans CJK JP Ligh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A0AFE5-2D56-418B-A8A6-70992C666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93" y="6306008"/>
                <a:ext cx="87049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0899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Improving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constrains policy gradients to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on-policy learning only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need to calculate the log probability of the action for the policy that took that action</a:t>
                </a: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Score function allows us to take expectations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because we can sample from our policy</a:t>
                </a:r>
              </a:p>
              <a:p>
                <a:pPr>
                  <a:buNone/>
                </a:pPr>
                <a:endParaRPr lang="en-GB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18732" b="-2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5720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use different methods to approximate the quality of an action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Why might using a Monte Carlo return be a problem?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01631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Problems with MC REINFORCE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is high variance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episodic problems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Monte Carlo requires lots of experience = slow to converge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How can we get some of the advantages of Temporal Difference methods?</a:t>
            </a:r>
          </a:p>
        </p:txBody>
      </p:sp>
    </p:spTree>
    <p:extLst>
      <p:ext uri="{BB962C8B-B14F-4D97-AF65-F5344CB8AC3E}">
        <p14:creationId xmlns:p14="http://schemas.microsoft.com/office/powerpoint/2010/main" val="17271867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Baseline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Monte Carlo REINFORCE = use actual returns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introduce a baseline function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changing the expectation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76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5794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Approximating 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REINFORCE with a baseline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reduces variance without introducing bias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𝑩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 natural baseline is the value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;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GB" b="1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func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𝒘</m:t>
                      </m:r>
                      <m:r>
                        <a:rPr lang="en-GB" b="1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Gives rise to the concept of the </a:t>
                </a:r>
                <a:r>
                  <a:rPr lang="en-GB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𝑸</m:t>
                      </m:r>
                      <m:d>
                        <m:dPr>
                          <m:ctrlP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b="1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𝑽</m:t>
                      </m:r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𝒕</m:t>
                          </m:r>
                        </m:sub>
                      </m:sSub>
                      <m:r>
                        <a:rPr lang="en-GB" b="1" i="1" smtClean="0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755" t="-2782" b="-17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90759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05C2B8-F039-4EC8-A042-D6D26916B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1" r="3816"/>
          <a:stretch/>
        </p:blipFill>
        <p:spPr>
          <a:xfrm>
            <a:off x="48297" y="1384478"/>
            <a:ext cx="9958266" cy="4439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REINFORCE with baseline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0B64D58-70AE-4479-B094-3DAC116CF7FF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5B04F95-24A1-4559-9954-56380316299D}"/>
              </a:ext>
            </a:extLst>
          </p:cNvPr>
          <p:cNvSpPr/>
          <p:nvPr/>
        </p:nvSpPr>
        <p:spPr>
          <a:xfrm>
            <a:off x="7787201" y="2928689"/>
            <a:ext cx="2341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Run through entire episode following policy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A8AF1A7-EF8D-4582-BD5E-80FE3E42EC7B}"/>
              </a:ext>
            </a:extLst>
          </p:cNvPr>
          <p:cNvSpPr/>
          <p:nvPr/>
        </p:nvSpPr>
        <p:spPr>
          <a:xfrm>
            <a:off x="3390140" y="360447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calculate MC return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E64B187-B50C-4A88-8326-682D61B7170D}"/>
              </a:ext>
            </a:extLst>
          </p:cNvPr>
          <p:cNvSpPr/>
          <p:nvPr/>
        </p:nvSpPr>
        <p:spPr>
          <a:xfrm>
            <a:off x="2850301" y="3872784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return - baseline</a:t>
            </a:r>
            <a:endParaRPr lang="en-GB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21994668-A305-4AFF-AB02-A4705168BCAB}"/>
                  </a:ext>
                </a:extLst>
              </p:cNvPr>
              <p:cNvSpPr/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baseline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94668-A305-4AFF-AB02-A4705168B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810" y="4147104"/>
                <a:ext cx="4541099" cy="369332"/>
              </a:xfrm>
              <a:prstGeom prst="rect">
                <a:avLst/>
              </a:prstGeom>
              <a:blipFill>
                <a:blip r:embed="rId4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9FDFD576-A5F5-4552-B5EF-51EC39B0E4A4}"/>
                  </a:ext>
                </a:extLst>
              </p:cNvPr>
              <p:cNvSpPr/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update our policy (parameters =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GB" b="1" dirty="0">
                    <a:solidFill>
                      <a:schemeClr val="accent6"/>
                    </a:solidFill>
                    <a:latin typeface="Noto Sans CJK JP Light"/>
                  </a:rPr>
                  <a:t>)</a:t>
                </a:r>
                <a:endParaRPr lang="en-GB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FD576-A5F5-4552-B5EF-51EC39B0E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28" y="4415414"/>
                <a:ext cx="4541099" cy="369332"/>
              </a:xfrm>
              <a:prstGeom prst="rect">
                <a:avLst/>
              </a:prstGeom>
              <a:blipFill>
                <a:blip r:embed="rId5"/>
                <a:stretch>
                  <a:fillRect l="-1208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A6A416F-1D63-4F54-9FB4-2153FCBA35FD}"/>
              </a:ext>
            </a:extLst>
          </p:cNvPr>
          <p:cNvSpPr/>
          <p:nvPr/>
        </p:nvSpPr>
        <p:spPr>
          <a:xfrm>
            <a:off x="267237" y="6080088"/>
            <a:ext cx="865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Noto Sans CJK JP Light"/>
              </a:rPr>
              <a:t>Note we are still constrained to episodic problems!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6686603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– policy gradients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motivations </a:t>
            </a:r>
          </a:p>
          <a:p>
            <a:pPr>
              <a:buFont typeface="StarSymbol"/>
              <a:buNone/>
            </a:pPr>
            <a:r>
              <a:rPr lang="en-US" dirty="0"/>
              <a:t>introduction</a:t>
            </a:r>
          </a:p>
          <a:p>
            <a:pPr>
              <a:buFont typeface="StarSymbol"/>
              <a:buNone/>
            </a:pPr>
            <a:r>
              <a:rPr lang="en-US" dirty="0"/>
              <a:t>score function </a:t>
            </a:r>
          </a:p>
          <a:p>
            <a:pPr>
              <a:buFont typeface="StarSymbol"/>
              <a:buNone/>
            </a:pPr>
            <a:r>
              <a:rPr lang="en-US" dirty="0"/>
              <a:t>REINFORCE</a:t>
            </a:r>
          </a:p>
          <a:p>
            <a:pPr>
              <a:buFont typeface="StarSymbol"/>
              <a:buNone/>
            </a:pPr>
            <a:r>
              <a:rPr lang="en-US" b="1" dirty="0">
                <a:solidFill>
                  <a:schemeClr val="accent6"/>
                </a:solidFill>
              </a:rPr>
              <a:t>Actor-Critic</a:t>
            </a:r>
          </a:p>
        </p:txBody>
      </p:sp>
    </p:spTree>
    <p:extLst>
      <p:ext uri="{BB962C8B-B14F-4D97-AF65-F5344CB8AC3E}">
        <p14:creationId xmlns:p14="http://schemas.microsoft.com/office/powerpoint/2010/main" val="171995808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848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465940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Parameterize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actor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policy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b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critic 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= value function</a:t>
            </a: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updates the policy parameters in the direction suggested by the critic</a:t>
            </a:r>
          </a:p>
        </p:txBody>
      </p:sp>
    </p:spTree>
    <p:extLst>
      <p:ext uri="{BB962C8B-B14F-4D97-AF65-F5344CB8AC3E}">
        <p14:creationId xmlns:p14="http://schemas.microsoft.com/office/powerpoint/2010/main" val="175495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Course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452199-E9B0-4D4B-B9A9-E8C423600B57}"/>
              </a:ext>
            </a:extLst>
          </p:cNvPr>
          <p:cNvSpPr/>
          <p:nvPr/>
        </p:nvSpPr>
        <p:spPr>
          <a:xfrm>
            <a:off x="296213" y="3779837"/>
            <a:ext cx="93758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>
                <a:hlinkClick r:id="rId3"/>
              </a:rPr>
              <a:t>https://github.com/ADGEfficiency/DSR_RL</a:t>
            </a:r>
            <a:endParaRPr lang="en-GB" sz="4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Modern reinforcement learning trains neural networks using batches of samples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1 epoch = 1 pass over all samples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i.e. 128 samples, batch size=64 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-&gt; two forward &amp; backward passes across net</a:t>
            </a:r>
          </a:p>
        </p:txBody>
      </p:sp>
    </p:spTree>
    <p:extLst>
      <p:ext uri="{BB962C8B-B14F-4D97-AF65-F5344CB8AC3E}">
        <p14:creationId xmlns:p14="http://schemas.microsoft.com/office/powerpoint/2010/main" val="15833829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731AA6-65A1-4925-ABF4-FA48C7116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9521" y="399122"/>
            <a:ext cx="6037314" cy="6121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6B1FFF3-8E9F-450E-B52F-54BCE651A813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Sutton &amp; </a:t>
            </a:r>
            <a:r>
              <a:rPr lang="en-GB" sz="1800" i="1" dirty="0" err="1">
                <a:solidFill>
                  <a:sysClr val="windowText" lastClr="000000"/>
                </a:solidFill>
              </a:rPr>
              <a:t>Barto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908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Actor-Critic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64AA0E-65CA-42B9-A536-F81979F5A5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86" y="1673427"/>
            <a:ext cx="9357507" cy="5038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88710FE4-B72D-4316-B27C-7E3FA12E3256}"/>
              </a:ext>
            </a:extLst>
          </p:cNvPr>
          <p:cNvSpPr txBox="1">
            <a:spLocks/>
          </p:cNvSpPr>
          <p:nvPr/>
        </p:nvSpPr>
        <p:spPr>
          <a:xfrm>
            <a:off x="3223483" y="6636879"/>
            <a:ext cx="4179831" cy="6890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Li 2017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D0B9044-FB4A-4335-8263-486F9432FCD7}"/>
              </a:ext>
            </a:extLst>
          </p:cNvPr>
          <p:cNvSpPr/>
          <p:nvPr/>
        </p:nvSpPr>
        <p:spPr>
          <a:xfrm>
            <a:off x="7291364" y="4342145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TD error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95B3CBE-87CC-4B25-8523-9397A52A7629}"/>
              </a:ext>
            </a:extLst>
          </p:cNvPr>
          <p:cNvSpPr/>
          <p:nvPr/>
        </p:nvSpPr>
        <p:spPr>
          <a:xfrm>
            <a:off x="3982568" y="4607235"/>
            <a:ext cx="433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value function (critic)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B0EB0A-DE7C-45ED-8AE3-294680B79DEE}"/>
              </a:ext>
            </a:extLst>
          </p:cNvPr>
          <p:cNvSpPr/>
          <p:nvPr/>
        </p:nvSpPr>
        <p:spPr>
          <a:xfrm>
            <a:off x="4386106" y="4865886"/>
            <a:ext cx="2341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update policy (actor)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70D14C-2CC6-4BDF-A569-75D0771CC31B}"/>
              </a:ext>
            </a:extLst>
          </p:cNvPr>
          <p:cNvSpPr/>
          <p:nvPr/>
        </p:nvSpPr>
        <p:spPr>
          <a:xfrm>
            <a:off x="5134152" y="2997339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Noto Sans CJK JP Light"/>
              </a:rPr>
              <a:t>within episode updating</a:t>
            </a:r>
            <a:endParaRPr lang="en-GB" b="1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FF21D12-CFA6-4D63-8B0C-8942FAF210C0}"/>
              </a:ext>
            </a:extLst>
          </p:cNvPr>
          <p:cNvCxnSpPr>
            <a:cxnSpLocks/>
          </p:cNvCxnSpPr>
          <p:nvPr/>
        </p:nvCxnSpPr>
        <p:spPr>
          <a:xfrm flipH="1">
            <a:off x="3412901" y="3182005"/>
            <a:ext cx="1777286" cy="604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036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Deterministic Policy Gradients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" y="1898070"/>
            <a:ext cx="9745283" cy="2902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49" y="5202237"/>
            <a:ext cx="396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24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 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Deterministic -&gt; more efficient than stochastic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Off 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experience replay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Uses target networks</a:t>
            </a:r>
          </a:p>
        </p:txBody>
      </p:sp>
    </p:spTree>
    <p:extLst>
      <p:ext uri="{BB962C8B-B14F-4D97-AF65-F5344CB8AC3E}">
        <p14:creationId xmlns:p14="http://schemas.microsoft.com/office/powerpoint/2010/main" val="198874483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Stochastic policy gradient (review)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Policy is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probability distribution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over actions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then select action by sampling from this distribution</a:t>
                </a: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Policy Gradient (DPG) parameterizes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b="-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6540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DPG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Actor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off-policy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maps state to action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exploratory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Critic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on-policy (critic of the current policy)</a:t>
            </a: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function that estimates Q(</a:t>
            </a:r>
            <a:r>
              <a:rPr lang="en-GB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s,a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)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43785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Stochastic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 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hr-HR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</a:t>
                </a: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On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p>
                          </m:sSup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Off policy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7493" b="-73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13320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Updating policy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gradient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𝐽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𝛽</m:t>
                              </m:r>
                            </m:sup>
                          </m:sSup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The update function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r-HR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Yu Gothic" charset="-128"/>
                                          <a:cs typeface="Yu Gothic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Yu Gothic" charset="-128"/>
                                          <a:cs typeface="Yu Gothic" charset="-128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𝑤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𝛼</m:t>
                    </m:r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learning rate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𝑤</m:t>
                        </m:r>
                      </m:sup>
                    </m:sSup>
                    <m:r>
                      <a:rPr lang="en-GB" sz="24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 value function parameterized by weights w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648" b="-3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9870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Difference between stochastic (green) and deterministic (red) increases with the size of the action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3" y="1718854"/>
            <a:ext cx="9621170" cy="27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56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9193E0D-C54A-4CC9-A6B5-D4E506A3BF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2" y="1522466"/>
            <a:ext cx="9939971" cy="394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4F6689-5CB6-4DD6-870C-9A8CFC2504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568297" y="4425034"/>
            <a:ext cx="347880" cy="35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33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training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Np.arrange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(200).reshape(10, -1)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Train.reshape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(10, 2, 10) (10 2x10 images)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Train.reshape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(10, 5, 4) (10 5x4 images)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81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Advantage Actor-Critic 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has obsoleted DQN as state of the art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works in continuous action spaces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We saw earlier that experience replay is used to reduce non-stationarity &amp; decorrelate updates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but can only be used with off-policy learners</a:t>
            </a:r>
          </a:p>
        </p:txBody>
      </p:sp>
    </p:spTree>
    <p:extLst>
      <p:ext uri="{BB962C8B-B14F-4D97-AF65-F5344CB8AC3E}">
        <p14:creationId xmlns:p14="http://schemas.microsoft.com/office/powerpoint/2010/main" val="415265145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Advantage Actor-Critic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solidFill>
            <a:schemeClr val="bg1"/>
          </a:solidFill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Asynchronous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multiple agents learning separately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experience of each agent is independent of other agents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learning in parallel stabilizes training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allows use of on-policy learners</a:t>
            </a:r>
          </a:p>
          <a:p>
            <a:pPr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runs on single multi-core CPU</a:t>
            </a:r>
          </a:p>
          <a:p>
            <a:pPr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learns faster than many GPU methods</a:t>
            </a:r>
          </a:p>
          <a:p>
            <a:pPr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02607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Asynchronous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Advantage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Actor-Critic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solidFill>
                <a:schemeClr val="bg1"/>
              </a:solidFill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Advantage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advantage function </a:t>
                </a:r>
              </a:p>
              <a:p>
                <a:pPr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𝐴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accent6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;</m:t>
                          </m:r>
                          <m:r>
                            <a:rPr lang="en-GB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𝜃</m:t>
                          </m:r>
                        </m:e>
                      </m:d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−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accent6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  <m:sub>
                          <m:r>
                            <a:rPr lang="en-GB" b="0" i="1">
                              <a:solidFill>
                                <a:schemeClr val="accent6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;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𝑤</m:t>
                      </m:r>
                      <m:r>
                        <a:rPr lang="en-GB" b="0" i="1">
                          <a:solidFill>
                            <a:schemeClr val="accent6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Use an action-value function to approximate return</a:t>
                </a:r>
              </a:p>
              <a:p>
                <a:pPr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 can determine how much better an action is than the average action </a:t>
                </a:r>
              </a:p>
              <a:p>
                <a:pPr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average for the policy being followed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blipFill>
                <a:blip r:embed="rId3"/>
                <a:stretch>
                  <a:fillRect l="-2657" t="-2594" r="-3357" b="-37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14136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A3C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97F259-615E-4FC8-97FF-E6B3DAA53B2F}"/>
              </a:ext>
            </a:extLst>
          </p:cNvPr>
          <p:cNvSpPr/>
          <p:nvPr/>
        </p:nvSpPr>
        <p:spPr>
          <a:xfrm>
            <a:off x="3095985" y="6636345"/>
            <a:ext cx="5038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https://medium.com/emergent-future/simple-reinforcement-learning-with-tensorflow-part-8-asynchronous-actor-critic-agents-a3c-c88f72a5e9f2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CD63D4-34CD-40EB-829E-6DACEE1076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107" y="1563480"/>
            <a:ext cx="5373423" cy="47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918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310975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9743249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– policy gradients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are the two main components of the score function?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return and action probability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Why are policy gradients on-policy?</a:t>
            </a:r>
          </a:p>
          <a:p>
            <a:pPr>
              <a:buNone/>
            </a:pPr>
            <a:r>
              <a:rPr lang="en-GB" sz="280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What does A3C stand for?</a:t>
            </a:r>
          </a:p>
        </p:txBody>
      </p:sp>
    </p:spTree>
    <p:extLst>
      <p:ext uri="{BB962C8B-B14F-4D97-AF65-F5344CB8AC3E}">
        <p14:creationId xmlns:p14="http://schemas.microsoft.com/office/powerpoint/2010/main" val="22744674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five – AlphaGo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3015E4-67CB-4259-B78C-CA43D2E101E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99459"/>
            <a:ext cx="10080625" cy="39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5155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2015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first machine to beat human professional (Lee Sedol)</a:t>
            </a:r>
          </a:p>
          <a:p>
            <a:pPr>
              <a:buFont typeface="StarSymbol"/>
              <a:buNone/>
            </a:pPr>
            <a:endParaRPr lang="en-US" sz="2800" dirty="0">
              <a:latin typeface="Noto Sans CJK JP Light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2017</a:t>
            </a: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beat no. 1 ranked player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Ke</a:t>
            </a:r>
            <a:r>
              <a:rPr lang="en-US" sz="2800" dirty="0">
                <a:solidFill>
                  <a:schemeClr val="tx1"/>
                </a:solidFill>
                <a:latin typeface="Noto Sans CJK JP Ligh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Noto Sans CJK JP Light"/>
              </a:rPr>
              <a:t>Jie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9C171F4-5770-4EA8-9BF0-B1F93147AE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4207"/>
            <a:ext cx="10080625" cy="19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50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IBM Deep Blue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Noto Sans CJK JP Light"/>
              </a:rPr>
              <a:t>First defeat of world chess champion by a machine in 1997</a:t>
            </a:r>
            <a:endParaRPr lang="en-US" sz="2800" dirty="0">
              <a:solidFill>
                <a:schemeClr val="tx1"/>
              </a:solidFill>
              <a:latin typeface="Noto Sans CJK JP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D0102D-6880-4CD1-8884-9451FFAC43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381" y="2865664"/>
            <a:ext cx="5198832" cy="45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9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Smaller batch sizes = less memory on GPU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Batches train faster – weights are updated more often for each epoch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cost of using batches is a less accurate estimate of the gradient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this noise can be useful to escape local minima</a:t>
            </a:r>
          </a:p>
        </p:txBody>
      </p:sp>
    </p:spTree>
    <p:extLst>
      <p:ext uri="{BB962C8B-B14F-4D97-AF65-F5344CB8AC3E}">
        <p14:creationId xmlns:p14="http://schemas.microsoft.com/office/powerpoint/2010/main" val="97723606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Blue vs 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Deep Blue was handcrafted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programmers &amp; chess grandmasters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learnt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human moves &amp; self play</a:t>
            </a:r>
          </a:p>
          <a:p>
            <a:pPr>
              <a:buFont typeface="StarSymbol"/>
              <a:buNone/>
            </a:pP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AlphaGo evaluated fewer positions 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width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network s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elect states more intelligently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depth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value function e</a:t>
            </a: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valuate states more precisely</a:t>
            </a:r>
          </a:p>
        </p:txBody>
      </p:sp>
    </p:spTree>
    <p:extLst>
      <p:ext uri="{BB962C8B-B14F-4D97-AF65-F5344CB8AC3E}">
        <p14:creationId xmlns:p14="http://schemas.microsoft.com/office/powerpoint/2010/main" val="17011256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Go?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Long held as the most challenging classic game for artificial intelligence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massive search space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more legal positions than atoms in universe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difficult to evaluate positions &amp; moves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sparse &amp; delayed reward</a:t>
            </a:r>
          </a:p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/>
            </a:r>
            <a:b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026" name="Picture 2" descr="http://blogs.discovermagazine.com/crux/files/2016/01/shutterstock_342026228.jpg">
            <a:extLst>
              <a:ext uri="{FF2B5EF4-FFF2-40B4-BE49-F238E27FC236}">
                <a16:creationId xmlns:a16="http://schemas.microsoft.com/office/drawing/2014/main" xmlns="" id="{111D46B6-A1F6-4547-9954-D06FBE69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3027" y="4938842"/>
            <a:ext cx="3817390" cy="25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151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AlphaGo works to reduce both the 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and</a:t>
                </a:r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depth </a:t>
                </a:r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of search</a:t>
                </a:r>
              </a:p>
              <a:p>
                <a:pPr>
                  <a:buNone/>
                </a:pPr>
                <a:endParaRPr lang="en-US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width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by sampling high probability actions from policy</a:t>
                </a:r>
              </a:p>
              <a:p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depth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through position evaluation using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/>
                </a:r>
                <a:br>
                  <a:rPr lang="en-US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endParaRPr lang="en-US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657" t="-2594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5063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Three policy networks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fast rollout policy network – linear function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supervised learning policy – 13 layer convolutional NN</a:t>
                </a: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reinforcement learning policy – 13 layer convolutional NN</a:t>
                </a:r>
              </a:p>
              <a:p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/>
                </a:r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One</a:t>
                </a: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en-US" sz="28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value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US" sz="2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convolutional neural network</a:t>
                </a:r>
              </a:p>
              <a:p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/>
                </a:r>
                <a:b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</a:b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Combined together using Monte Carlo tree search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 b="-13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55630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Components of the AlphaGo agent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fast &amp; supervised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predicting human moves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2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reinforcement learning policy</a:t>
            </a: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network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initialize using supervised network weights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self play (align gradient towards winning)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3 – train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value function</a:t>
            </a:r>
          </a:p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 use data generated during self play</a:t>
            </a: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5868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8D70E1-8C5E-48DD-946C-66F659656A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7" y="1842001"/>
            <a:ext cx="9544543" cy="49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702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Value &amp; policy networks combined using MCTS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Basic idea = analyse most promising next moves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Planning algorithm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simulated (not actual experience)</a:t>
            </a:r>
          </a:p>
          <a:p>
            <a:pPr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roll out to end of game (a simulated Monte Carlo return)</a:t>
            </a:r>
          </a:p>
          <a:p>
            <a:pPr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77916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dirty="0">
                <a:latin typeface="Yu Gothic" panose="020B0400000000000000" pitchFamily="34" charset="-128"/>
                <a:ea typeface="Yu Gothic" panose="020B0400000000000000" pitchFamily="34" charset="-128"/>
              </a:rPr>
              <a:t>1 - pick a state to investigate further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using measures of state value &amp; visit statistics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2 - rollout down from this state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use linear fast rollout policy</a:t>
            </a:r>
          </a:p>
          <a:p>
            <a:pPr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3 - repeat</a:t>
            </a:r>
          </a:p>
        </p:txBody>
      </p:sp>
    </p:spTree>
    <p:extLst>
      <p:ext uri="{BB962C8B-B14F-4D97-AF65-F5344CB8AC3E}">
        <p14:creationId xmlns:p14="http://schemas.microsoft.com/office/powerpoint/2010/main" val="675839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</a:t>
            </a:r>
          </a:p>
        </p:txBody>
      </p:sp>
      <p:pic>
        <p:nvPicPr>
          <p:cNvPr id="1026" name="Picture 2" descr="https://upload.wikimedia.org/wikipedia/commons/thumb/b/b3/MCTS_%28English%29.svg/808px-MCTS_%28English%29.svg.png">
            <a:extLst>
              <a:ext uri="{FF2B5EF4-FFF2-40B4-BE49-F238E27FC236}">
                <a16:creationId xmlns:a16="http://schemas.microsoft.com/office/drawing/2014/main" xmlns="" id="{6F161991-6F43-4E84-8BEC-F37A0E5E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58" y="2533917"/>
            <a:ext cx="10011084" cy="307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03AC4A08-91E0-4F13-83DA-EA6DAA4D63A3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https://en.wikipedia.org/wiki/Monte_Carlo_tree_search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C8A91C87-D8E5-4D94-8142-00D9B5136A99}"/>
              </a:ext>
            </a:extLst>
          </p:cNvPr>
          <p:cNvSpPr/>
          <p:nvPr/>
        </p:nvSpPr>
        <p:spPr>
          <a:xfrm>
            <a:off x="640724" y="4204952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D5AD672D-B5EE-414C-AE9E-D9FA20523F7D}"/>
              </a:ext>
            </a:extLst>
          </p:cNvPr>
          <p:cNvSpPr/>
          <p:nvPr/>
        </p:nvSpPr>
        <p:spPr>
          <a:xfrm>
            <a:off x="197476" y="3146738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04CA0A0-E650-481C-84E1-9942505908D8}"/>
              </a:ext>
            </a:extLst>
          </p:cNvPr>
          <p:cNvSpPr/>
          <p:nvPr/>
        </p:nvSpPr>
        <p:spPr>
          <a:xfrm>
            <a:off x="406276" y="367584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E0B200C-78CD-4581-B5B1-E5815A8B6338}"/>
              </a:ext>
            </a:extLst>
          </p:cNvPr>
          <p:cNvSpPr txBox="1">
            <a:spLocks/>
          </p:cNvSpPr>
          <p:nvPr/>
        </p:nvSpPr>
        <p:spPr>
          <a:xfrm>
            <a:off x="92949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 nodes based on statistics collected so far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AA8E12DD-B66A-43A8-8558-E670FE0BE97F}"/>
              </a:ext>
            </a:extLst>
          </p:cNvPr>
          <p:cNvSpPr txBox="1">
            <a:spLocks/>
          </p:cNvSpPr>
          <p:nvPr/>
        </p:nvSpPr>
        <p:spPr>
          <a:xfrm>
            <a:off x="2564174" y="5437372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If leaf node: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create &amp; the select  a new child node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2F7467C4-51AC-4D77-95B7-3928CE8E4CE2}"/>
              </a:ext>
            </a:extLst>
          </p:cNvPr>
          <p:cNvSpPr txBox="1">
            <a:spLocks/>
          </p:cNvSpPr>
          <p:nvPr/>
        </p:nvSpPr>
        <p:spPr>
          <a:xfrm>
            <a:off x="5035400" y="5708500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Rollout to the end of the game</a:t>
            </a:r>
          </a:p>
          <a:p>
            <a:pPr algn="ctr">
              <a:buNone/>
            </a:pPr>
            <a:r>
              <a:rPr lang="en-GB" sz="2200" dirty="0">
                <a:latin typeface="Noto Sans CJK JP Light"/>
              </a:rPr>
              <a:t>(simulated)</a:t>
            </a:r>
            <a:endParaRPr lang="en-US" sz="2200" dirty="0">
              <a:latin typeface="Noto Sans CJK JP Ligh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390E2EB8-D8D6-466B-B204-9B347BBF14DA}"/>
              </a:ext>
            </a:extLst>
          </p:cNvPr>
          <p:cNvSpPr txBox="1">
            <a:spLocks/>
          </p:cNvSpPr>
          <p:nvPr/>
        </p:nvSpPr>
        <p:spPr>
          <a:xfrm>
            <a:off x="7477020" y="5698978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Backup the result through the tree</a:t>
            </a:r>
            <a:r>
              <a:rPr lang="en-US" sz="2200" dirty="0">
                <a:latin typeface="Noto Sans CJK JP Light"/>
              </a:rPr>
              <a:t> to the root state</a:t>
            </a:r>
            <a:endParaRPr lang="en-GB" sz="2200" dirty="0">
              <a:latin typeface="Noto Sans CJK JP Ligh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48442D6-6915-4EC8-A723-6B9F010C819B}"/>
              </a:ext>
            </a:extLst>
          </p:cNvPr>
          <p:cNvSpPr/>
          <p:nvPr/>
        </p:nvSpPr>
        <p:spPr>
          <a:xfrm>
            <a:off x="3279820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8139DEC-EA4B-47FF-BC79-A92CCCD9F0A0}"/>
              </a:ext>
            </a:extLst>
          </p:cNvPr>
          <p:cNvSpPr/>
          <p:nvPr/>
        </p:nvSpPr>
        <p:spPr>
          <a:xfrm>
            <a:off x="3279820" y="4734171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6071AC7-3CA3-499F-9B05-44FD87E33075}"/>
              </a:ext>
            </a:extLst>
          </p:cNvPr>
          <p:cNvSpPr/>
          <p:nvPr/>
        </p:nvSpPr>
        <p:spPr>
          <a:xfrm>
            <a:off x="5912477" y="5353894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57AA0AF-F2F6-4037-9C3B-B496A2D6EFD6}"/>
              </a:ext>
            </a:extLst>
          </p:cNvPr>
          <p:cNvSpPr/>
          <p:nvPr/>
        </p:nvSpPr>
        <p:spPr>
          <a:xfrm>
            <a:off x="8569818" y="473360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84ED035-0C9E-45D5-9D4F-B15C85341EF0}"/>
              </a:ext>
            </a:extLst>
          </p:cNvPr>
          <p:cNvSpPr/>
          <p:nvPr/>
        </p:nvSpPr>
        <p:spPr>
          <a:xfrm>
            <a:off x="8569818" y="420123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8738E43D-B84F-4B4E-A075-F98B0CEB5E23}"/>
              </a:ext>
            </a:extLst>
          </p:cNvPr>
          <p:cNvSpPr/>
          <p:nvPr/>
        </p:nvSpPr>
        <p:spPr>
          <a:xfrm>
            <a:off x="8361018" y="3668870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68BDFED7-C07A-41F6-AFB6-8FC2F3F2B91F}"/>
              </a:ext>
            </a:extLst>
          </p:cNvPr>
          <p:cNvSpPr/>
          <p:nvPr/>
        </p:nvSpPr>
        <p:spPr>
          <a:xfrm>
            <a:off x="8132898" y="3139725"/>
            <a:ext cx="417600" cy="41856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2A8CC88-B984-424F-9C0C-4593C785C8D1}"/>
              </a:ext>
            </a:extLst>
          </p:cNvPr>
          <p:cNvSpPr/>
          <p:nvPr/>
        </p:nvSpPr>
        <p:spPr>
          <a:xfrm>
            <a:off x="9211612" y="2588655"/>
            <a:ext cx="468000" cy="468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94CB4FCC-83E7-4026-BA68-4B5AB2C2D279}"/>
              </a:ext>
            </a:extLst>
          </p:cNvPr>
          <p:cNvSpPr txBox="1">
            <a:spLocks/>
          </p:cNvSpPr>
          <p:nvPr/>
        </p:nvSpPr>
        <p:spPr>
          <a:xfrm>
            <a:off x="9115900" y="4330233"/>
            <a:ext cx="659423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1600" dirty="0">
                <a:latin typeface="Noto Sans CJK JP Light"/>
              </a:rPr>
              <a:t>Only assign value to child node</a:t>
            </a:r>
            <a:endParaRPr lang="en-US" sz="1600" dirty="0">
              <a:latin typeface="Noto Sans CJK JP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01C43DDA-324C-4B18-9D0E-47D30FD46A99}"/>
              </a:ext>
            </a:extLst>
          </p:cNvPr>
          <p:cNvSpPr txBox="1">
            <a:spLocks/>
          </p:cNvSpPr>
          <p:nvPr/>
        </p:nvSpPr>
        <p:spPr>
          <a:xfrm>
            <a:off x="5095637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Simulation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C7028E0F-658C-4444-AC84-CD8F292375FE}"/>
              </a:ext>
            </a:extLst>
          </p:cNvPr>
          <p:cNvSpPr txBox="1">
            <a:spLocks/>
          </p:cNvSpPr>
          <p:nvPr/>
        </p:nvSpPr>
        <p:spPr>
          <a:xfrm>
            <a:off x="81566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Selection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706DFBFA-ACB4-4E49-9A16-3A1FB231F05F}"/>
              </a:ext>
            </a:extLst>
          </p:cNvPr>
          <p:cNvSpPr txBox="1">
            <a:spLocks/>
          </p:cNvSpPr>
          <p:nvPr/>
        </p:nvSpPr>
        <p:spPr>
          <a:xfrm>
            <a:off x="2662381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Expansion</a:t>
            </a:r>
            <a:endParaRPr lang="en-US" sz="2200" dirty="0">
              <a:latin typeface="Noto Sans CJK JP Ligh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14DCD8-14E9-4756-A8DF-E254C943AE00}"/>
              </a:ext>
            </a:extLst>
          </p:cNvPr>
          <p:cNvSpPr txBox="1">
            <a:spLocks/>
          </p:cNvSpPr>
          <p:nvPr/>
        </p:nvSpPr>
        <p:spPr>
          <a:xfrm>
            <a:off x="7703003" y="2063586"/>
            <a:ext cx="2337939" cy="16438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2200" dirty="0">
                <a:latin typeface="Noto Sans CJK JP Light"/>
              </a:rPr>
              <a:t>Backpropagation</a:t>
            </a:r>
            <a:endParaRPr lang="en-US" sz="22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85736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Monte Carlo Tree Search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30" y="2256134"/>
            <a:ext cx="9906266" cy="41567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252F2E6-0565-468E-B41B-5F6F1A7A609F}"/>
              </a:ext>
            </a:extLst>
          </p:cNvPr>
          <p:cNvSpPr/>
          <p:nvPr/>
        </p:nvSpPr>
        <p:spPr>
          <a:xfrm>
            <a:off x="1914239" y="4575273"/>
            <a:ext cx="250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new leaf node</a:t>
            </a:r>
          </a:p>
        </p:txBody>
      </p:sp>
    </p:spTree>
    <p:extLst>
      <p:ext uri="{BB962C8B-B14F-4D97-AF65-F5344CB8AC3E}">
        <p14:creationId xmlns:p14="http://schemas.microsoft.com/office/powerpoint/2010/main" val="2896838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49F790-2346-1D4B-A455-DBA1318171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" y="1563480"/>
            <a:ext cx="10080625" cy="2325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9B8D91-00BE-C743-9E43-26757C628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34249" y="2074497"/>
            <a:ext cx="411134" cy="382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092F19-C315-5445-857E-BF69539E08E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5" y="4550370"/>
            <a:ext cx="10080625" cy="2364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3AEC520-4CD4-8A44-93D3-E5C4FBD894B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31285" y="5116433"/>
            <a:ext cx="417063" cy="37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20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MCTS in AlphaGo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63480"/>
            <a:ext cx="3625403" cy="3883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Each edge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keeps track of statistics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prior probability	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SL policy network</a:t>
                </a: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Action selected according too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GB" sz="2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GB" sz="22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−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GB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]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where</a:t>
                </a:r>
              </a:p>
              <a:p>
                <a:pPr>
                  <a:buNone/>
                </a:pPr>
                <a:r>
                  <a:rPr lang="en-US" sz="2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)∝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/[1−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200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2845" t="-1734" b="-16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A70CB249-FD0B-47F3-AEB4-D6A324E4C1F7}"/>
                  </a:ext>
                </a:extLst>
              </p:cNvPr>
              <p:cNvSpPr/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Bonus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penalizes more visits</a:t>
                </a:r>
              </a:p>
              <a:p>
                <a:pPr algn="ctr"/>
                <a:r>
                  <a:rPr lang="en-US" dirty="0"/>
                  <a:t>to encourages exploration </a:t>
                </a:r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0CB249-FD0B-47F3-AEB4-D6A324E4C1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6" y="4889499"/>
                <a:ext cx="2506957" cy="1200329"/>
              </a:xfrm>
              <a:prstGeom prst="rect">
                <a:avLst/>
              </a:prstGeom>
              <a:blipFill>
                <a:blip r:embed="rId5"/>
                <a:stretch>
                  <a:fillRect t="-2538" r="-1460" b="-71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7195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After we finish our rollout – we calculate a state value for our leaf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GB" sz="2400" b="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b="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b="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	mixing parameter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 value network estimate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simulated result of rollout</a:t>
                </a: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are </a:t>
                </a:r>
                <a:r>
                  <a:rPr lang="en-US" sz="2400" dirty="0">
                    <a:solidFill>
                      <a:schemeClr val="accent6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combining the value network with the MCTS rollout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2407" b="-3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55109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Backpropagating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4357E36-0BE5-4B42-963D-8231AB107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4" y="1455314"/>
            <a:ext cx="3625403" cy="3714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1331279-6288-4F9B-95BC-D4D1662F0D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Then use our combined estimate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to update 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action value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visit count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dirty="0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400" b="0" i="1" dirty="0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GB" sz="2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1331279-6288-4F9B-95BC-D4D1662F0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2" y="1734697"/>
                <a:ext cx="5793543" cy="4384440"/>
              </a:xfrm>
              <a:prstGeom prst="rect">
                <a:avLst/>
              </a:prstGeom>
              <a:blipFill>
                <a:blip r:embed="rId4"/>
                <a:stretch>
                  <a:fillRect l="-3063" t="-2023" r="-4376" b="-18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E41917B-5471-446C-9232-CFA63563849E}"/>
              </a:ext>
            </a:extLst>
          </p:cNvPr>
          <p:cNvSpPr/>
          <p:nvPr/>
        </p:nvSpPr>
        <p:spPr>
          <a:xfrm>
            <a:off x="503999" y="5758772"/>
            <a:ext cx="90972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We are averaging across all visits in the simulation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After all simulations finished -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select the most visited action from the root state</a:t>
            </a:r>
          </a:p>
        </p:txBody>
      </p:sp>
    </p:spTree>
    <p:extLst>
      <p:ext uri="{BB962C8B-B14F-4D97-AF65-F5344CB8AC3E}">
        <p14:creationId xmlns:p14="http://schemas.microsoft.com/office/powerpoint/2010/main" val="114420288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sz="3800" dirty="0">
                <a:latin typeface="Yu Gothic" charset="-128"/>
                <a:ea typeface="Yu Gothic" charset="-128"/>
                <a:cs typeface="Yu Gothic" charset="-128"/>
              </a:rPr>
              <a:t>AlphaGo, in context – Andrej </a:t>
            </a:r>
            <a:r>
              <a:rPr lang="en-GB" sz="3800" dirty="0" err="1">
                <a:latin typeface="Yu Gothic" charset="-128"/>
                <a:ea typeface="Yu Gothic" charset="-128"/>
                <a:cs typeface="Yu Gothic" charset="-128"/>
              </a:rPr>
              <a:t>Karpathy</a:t>
            </a:r>
            <a:endParaRPr lang="en-GB" sz="3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Convenient properties of Go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deterministic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fully observed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discrete action space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access to perfect simulator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relatively short episodes 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evaluation is clear</a:t>
            </a: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huge datasets of human play</a:t>
            </a:r>
          </a:p>
          <a:p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energy consumption (human ≈ 50 W) 1080 </a:t>
            </a:r>
            <a:r>
              <a:rPr lang="en-US" sz="2200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ti</a:t>
            </a:r>
            <a:r>
              <a:rPr lang="en-US" sz="2200" i="1" dirty="0">
                <a:latin typeface="Yu Gothic" panose="020B0400000000000000" pitchFamily="34" charset="-128"/>
                <a:ea typeface="Yu Gothic" panose="020B0400000000000000" pitchFamily="34" charset="-128"/>
              </a:rPr>
              <a:t> = 250 W</a:t>
            </a:r>
            <a:endParaRPr lang="en-US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/>
            </a:r>
            <a:b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sz="2200" b="1" i="1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23D3134-53C1-47AD-8D22-2F03F68254EE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</a:rPr>
              <a:t>https://medium.com/@karpathy/alphago-in-context-c47718cb95a5</a:t>
            </a:r>
          </a:p>
        </p:txBody>
      </p:sp>
    </p:spTree>
    <p:extLst>
      <p:ext uri="{BB962C8B-B14F-4D97-AF65-F5344CB8AC3E}">
        <p14:creationId xmlns:p14="http://schemas.microsoft.com/office/powerpoint/2010/main" val="17825834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7D810D-B4D8-46E7-8C9A-4F891F6665A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71" y="1966092"/>
            <a:ext cx="9785985" cy="3226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4F4290-69BB-4FCD-A5DE-EE9EB73CE4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919" y="6020733"/>
            <a:ext cx="5176837" cy="1015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36A106A-9E0A-48E4-8C73-4BBBD05118D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US" dirty="0">
                <a:solidFill>
                  <a:sysClr val="windowText" lastClr="000000"/>
                </a:solidFill>
              </a:rPr>
              <a:t>AlphaGo Zero</a:t>
            </a:r>
          </a:p>
        </p:txBody>
      </p:sp>
    </p:spTree>
    <p:extLst>
      <p:ext uri="{BB962C8B-B14F-4D97-AF65-F5344CB8AC3E}">
        <p14:creationId xmlns:p14="http://schemas.microsoft.com/office/powerpoint/2010/main" val="28584722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0" y="521208"/>
            <a:ext cx="10080625" cy="6326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GB" sz="4400" dirty="0" err="1"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GB" sz="4400" dirty="0">
                <a:latin typeface="Yu Gothic" charset="-128"/>
                <a:ea typeface="Yu Gothic" charset="-128"/>
                <a:cs typeface="Yu Gothic" charset="-128"/>
              </a:rPr>
              <a:t> Zero key ideas</a:t>
            </a:r>
          </a:p>
          <a:p>
            <a:pPr algn="ctr">
              <a:buNone/>
            </a:pP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US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simpler</a:t>
            </a:r>
          </a:p>
          <a:p>
            <a:pPr algn="ctr">
              <a:buNone/>
            </a:pPr>
            <a:r>
              <a:rPr lang="en-GB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</a:t>
            </a:r>
            <a:r>
              <a:rPr lang="en-US" sz="44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earch</a:t>
            </a: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400" dirty="0" err="1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adverserial</a:t>
            </a:r>
            <a:endParaRPr lang="en-GB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>
              <a:buNone/>
            </a:pPr>
            <a:r>
              <a:rPr lang="en-GB" sz="4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machine knowledge only</a:t>
            </a:r>
            <a:endParaRPr lang="en-US" sz="4400" dirty="0">
              <a:solidFill>
                <a:schemeClr val="accent6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56329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Training time &amp; performance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trained over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several months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beat AG Lee 100-0 after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72 hours 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of training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Computational efficiency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Lee = distributed w/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48 TPU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AG Zero = single machine w/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TPU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61728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F32B13F-034C-7141-97A9-15CA29F646F0}"/>
              </a:ext>
            </a:extLst>
          </p:cNvPr>
          <p:cNvGrpSpPr/>
          <p:nvPr/>
        </p:nvGrpSpPr>
        <p:grpSpPr>
          <a:xfrm>
            <a:off x="2244327" y="6054680"/>
            <a:ext cx="5810440" cy="1397680"/>
            <a:chOff x="2134599" y="5926664"/>
            <a:chExt cx="5810440" cy="13976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A1BC100-5CE3-7940-9FB0-998539E83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34599" y="5926664"/>
              <a:ext cx="5810440" cy="13634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7C8FC92-A9BC-7C44-9CEF-CDFD537FD3C9}"/>
                </a:ext>
              </a:extLst>
            </p:cNvPr>
            <p:cNvSpPr/>
            <p:nvPr/>
          </p:nvSpPr>
          <p:spPr>
            <a:xfrm>
              <a:off x="2926080" y="7077456"/>
              <a:ext cx="4718304" cy="246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2C8B64-01CE-4347-A4FE-8DD6E8AB73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85"/>
          <a:stretch/>
        </p:blipFill>
        <p:spPr>
          <a:xfrm>
            <a:off x="374904" y="1845118"/>
            <a:ext cx="8668209" cy="39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20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learning curves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B4696E-C579-4D84-AAF1-ED444B09E2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77781"/>
            <a:ext cx="10080625" cy="5181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966A4A4-F8E1-4F92-B9BE-60753B6021C8}"/>
              </a:ext>
            </a:extLst>
          </p:cNvPr>
          <p:cNvSpPr/>
          <p:nvPr/>
        </p:nvSpPr>
        <p:spPr>
          <a:xfrm>
            <a:off x="134346" y="1601298"/>
            <a:ext cx="3466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surpasses SL after around 1 day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Use of SL limits </a:t>
            </a:r>
            <a:r>
              <a:rPr lang="en-US" b="1" dirty="0" err="1">
                <a:solidFill>
                  <a:schemeClr val="accent6"/>
                </a:solidFill>
              </a:rPr>
              <a:t>AlphaGo</a:t>
            </a:r>
            <a:r>
              <a:rPr lang="en-US" b="1" dirty="0">
                <a:solidFill>
                  <a:schemeClr val="accent6"/>
                </a:solidFill>
              </a:rPr>
              <a:t> Lee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3748AA8-95D0-481E-9620-CB982B30DA89}"/>
              </a:ext>
            </a:extLst>
          </p:cNvPr>
          <p:cNvSpPr/>
          <p:nvPr/>
        </p:nvSpPr>
        <p:spPr>
          <a:xfrm>
            <a:off x="4306671" y="2247629"/>
            <a:ext cx="2383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SL approach is better at predicting the moves of humans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0787D0-F069-43A3-849D-45FBA536013D}"/>
              </a:ext>
            </a:extLst>
          </p:cNvPr>
          <p:cNvSpPr/>
          <p:nvPr/>
        </p:nvSpPr>
        <p:spPr>
          <a:xfrm>
            <a:off x="7868271" y="2709294"/>
            <a:ext cx="2017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RL approach better at predicting outcomes of human games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75DFC1-38B5-414D-B04C-1849E81AC0DF}"/>
              </a:ext>
            </a:extLst>
          </p:cNvPr>
          <p:cNvSpPr/>
          <p:nvPr/>
        </p:nvSpPr>
        <p:spPr>
          <a:xfrm>
            <a:off x="1213700" y="3711671"/>
            <a:ext cx="16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Stable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2C8B64-01CE-4347-A4FE-8DD6E8AB73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562" y="1455737"/>
            <a:ext cx="8445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199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AlphaGo Zero innovations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1 – learns using only </a:t>
            </a:r>
            <a:r>
              <a:rPr lang="en-US" sz="2800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self play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learning from </a:t>
            </a:r>
            <a:r>
              <a:rPr lang="en-US" sz="2400" dirty="0">
                <a:solidFill>
                  <a:srgbClr val="FF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human expert games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 feature engineering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 purely from board positions</a:t>
            </a:r>
          </a:p>
          <a:p>
            <a:pPr>
              <a:buNone/>
            </a:pP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 – single neural network</a:t>
            </a:r>
          </a:p>
          <a:p>
            <a:pPr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combine the policy &amp; value networks</a:t>
            </a:r>
          </a:p>
          <a:p>
            <a:pPr>
              <a:buNone/>
            </a:pP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3 – MCTS only during acting (not during learning) </a:t>
            </a:r>
          </a:p>
        </p:txBody>
      </p:sp>
    </p:spTree>
    <p:extLst>
      <p:ext uri="{BB962C8B-B14F-4D97-AF65-F5344CB8AC3E}">
        <p14:creationId xmlns:p14="http://schemas.microsoft.com/office/powerpoint/2010/main" val="128706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Mean &amp; variance of the batch is used to normalize activations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 algn="ctr">
              <a:buNone/>
            </a:pP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scaled_x</a:t>
            </a:r>
            <a:r>
              <a:rPr lang="en-GB" sz="2400" i="1" dirty="0">
                <a:latin typeface="Yu Gothic" charset="-128"/>
                <a:ea typeface="Yu Gothic" charset="-128"/>
                <a:cs typeface="Yu Gothic" charset="-128"/>
              </a:rPr>
              <a:t> = x – </a:t>
            </a: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batch_mean</a:t>
            </a:r>
            <a:r>
              <a:rPr lang="en-GB" sz="2400" i="1" dirty="0">
                <a:latin typeface="Yu Gothic" charset="-128"/>
                <a:ea typeface="Yu Gothic" charset="-128"/>
                <a:cs typeface="Yu Gothic" charset="-128"/>
              </a:rPr>
              <a:t> / </a:t>
            </a:r>
            <a:r>
              <a:rPr lang="en-GB" sz="2400" i="1" dirty="0" err="1">
                <a:latin typeface="Yu Gothic" charset="-128"/>
                <a:ea typeface="Yu Gothic" charset="-128"/>
                <a:cs typeface="Yu Gothic" charset="-128"/>
              </a:rPr>
              <a:t>batch_variance</a:t>
            </a:r>
            <a:endParaRPr lang="en-GB" sz="2400" i="1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Keep the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distribution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of the layer inputs constant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Reduces sensitivity to weight &amp; bias initialization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Can use higher learning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BAF86D-2EBC-0342-93D2-B009B187A6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611" y="2450491"/>
            <a:ext cx="1725673" cy="1195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norm.</a:t>
            </a:r>
          </a:p>
        </p:txBody>
      </p:sp>
    </p:spTree>
    <p:extLst>
      <p:ext uri="{BB962C8B-B14F-4D97-AF65-F5344CB8AC3E}">
        <p14:creationId xmlns:p14="http://schemas.microsoft.com/office/powerpoint/2010/main" val="8171688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AlphaGo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Zero acting &amp; learning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5060138" y="1921440"/>
            <a:ext cx="4667901" cy="492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Use MCTS during acting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Single neural network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two outputs:</a:t>
            </a: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1 – probability dist. over actions</a:t>
            </a: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2 – the game outcome</a:t>
            </a:r>
          </a:p>
          <a:p>
            <a:pPr>
              <a:buNone/>
            </a:pPr>
            <a:endParaRPr lang="en-GB" sz="2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M</a:t>
            </a:r>
            <a:r>
              <a:rPr lang="en-US" sz="22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odel</a:t>
            </a:r>
            <a:r>
              <a:rPr lang="en-US" sz="2200" dirty="0">
                <a:latin typeface="Yu Gothic" panose="020B0400000000000000" pitchFamily="34" charset="-128"/>
                <a:ea typeface="Yu Gothic" panose="020B0400000000000000" pitchFamily="34" charset="-128"/>
              </a:rPr>
              <a:t> is trained to predict the probabilities as generated by MCTS during acting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AA99EF-B563-2A4F-BF39-C4A6B42872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48" y="1563480"/>
            <a:ext cx="4281601" cy="5893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2F4BF48-2F90-5D44-8130-BD2C1DCE4B29}"/>
              </a:ext>
            </a:extLst>
          </p:cNvPr>
          <p:cNvCxnSpPr>
            <a:cxnSpLocks/>
          </p:cNvCxnSpPr>
          <p:nvPr/>
        </p:nvCxnSpPr>
        <p:spPr>
          <a:xfrm flipH="1">
            <a:off x="2939753" y="2083443"/>
            <a:ext cx="2050945" cy="17264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C084F5F-4AD5-0F48-B2DF-2A10A9847859}"/>
              </a:ext>
            </a:extLst>
          </p:cNvPr>
          <p:cNvCxnSpPr>
            <a:cxnSpLocks/>
          </p:cNvCxnSpPr>
          <p:nvPr/>
        </p:nvCxnSpPr>
        <p:spPr>
          <a:xfrm flipH="1">
            <a:off x="4004841" y="2083443"/>
            <a:ext cx="985857" cy="3009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8472AE1-7A23-CF4C-8E26-D2C2169C4B63}"/>
              </a:ext>
            </a:extLst>
          </p:cNvPr>
          <p:cNvCxnSpPr>
            <a:cxnSpLocks/>
          </p:cNvCxnSpPr>
          <p:nvPr/>
        </p:nvCxnSpPr>
        <p:spPr>
          <a:xfrm flipH="1">
            <a:off x="4004842" y="3196962"/>
            <a:ext cx="1055296" cy="81636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93E9283-BCF6-5E44-AC9D-12D7D2C40727}"/>
              </a:ext>
            </a:extLst>
          </p:cNvPr>
          <p:cNvCxnSpPr>
            <a:cxnSpLocks/>
          </p:cNvCxnSpPr>
          <p:nvPr/>
        </p:nvCxnSpPr>
        <p:spPr>
          <a:xfrm flipH="1">
            <a:off x="3533848" y="4228241"/>
            <a:ext cx="1615668" cy="35063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6961D7C-2EAF-2346-9A0E-B1B19384312E}"/>
              </a:ext>
            </a:extLst>
          </p:cNvPr>
          <p:cNvCxnSpPr>
            <a:cxnSpLocks/>
          </p:cNvCxnSpPr>
          <p:nvPr/>
        </p:nvCxnSpPr>
        <p:spPr>
          <a:xfrm flipH="1" flipV="1">
            <a:off x="4090737" y="4633877"/>
            <a:ext cx="1058779" cy="973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8632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71D7B3-20C5-4E47-ADAB-C87DE711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94" y="2749717"/>
            <a:ext cx="3848100" cy="3400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5425224" cy="4926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Policy evaluation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policy is evaluated through self play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produces high quality training signals (</a:t>
            </a:r>
            <a:r>
              <a:rPr lang="en-GB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ie</a:t>
            </a: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the game result)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Policy improvement</a:t>
            </a: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MCTS search using acting to create target (</a:t>
            </a:r>
            <a:r>
              <a:rPr lang="en-GB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ie</a:t>
            </a: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the improved policy)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F1D09B4-685C-9B43-A771-8E821C12412F}"/>
              </a:ext>
            </a:extLst>
          </p:cNvPr>
          <p:cNvSpPr/>
          <p:nvPr/>
        </p:nvSpPr>
        <p:spPr>
          <a:xfrm>
            <a:off x="0" y="6978419"/>
            <a:ext cx="9905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/>
                <a:hlinkClick r:id="rId4"/>
              </a:rPr>
              <a:t>Keynote David Silver NIPS 2017 Deep Reinforcement Learning Symposium </a:t>
            </a:r>
            <a:r>
              <a:rPr lang="en-GB" i="1" dirty="0" err="1">
                <a:latin typeface="Roboto"/>
                <a:hlinkClick r:id="rId4"/>
              </a:rPr>
              <a:t>AlphaZero</a:t>
            </a:r>
            <a:endParaRPr lang="en-GB" b="0" i="1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5213802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Residual networks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5DB89F3-CEBA-49D5-AD8A-98BE20905EFD}"/>
              </a:ext>
            </a:extLst>
          </p:cNvPr>
          <p:cNvSpPr txBox="1">
            <a:spLocks/>
          </p:cNvSpPr>
          <p:nvPr/>
        </p:nvSpPr>
        <p:spPr>
          <a:xfrm>
            <a:off x="656399" y="4430332"/>
            <a:ext cx="9071640" cy="241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Convolutional network with skip connections</a:t>
            </a:r>
          </a:p>
          <a:p>
            <a:pPr>
              <a:buNone/>
            </a:pPr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None/>
            </a:pPr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Layers are reformulated as residuals of the input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23AC61-028C-ED41-B43F-0322C9162C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32" y="1400318"/>
            <a:ext cx="8047573" cy="2682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8636E1-F9FC-524F-8A35-225F46676B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004062" y="2422053"/>
            <a:ext cx="376312" cy="36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4461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Residual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0723C2-F49E-EE4D-A7AD-2D8DB8AEDB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470" y="4427696"/>
            <a:ext cx="5634566" cy="3131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1A9FBE40-B4E4-EE4A-B0BF-C21D91017F7D}"/>
                  </a:ext>
                </a:extLst>
              </p:cNvPr>
              <p:cNvSpPr txBox="1"/>
              <p:nvPr/>
            </p:nvSpPr>
            <p:spPr>
              <a:xfrm>
                <a:off x="503999" y="1702863"/>
                <a:ext cx="8189240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Trying to learn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Instead of learning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</a:p>
              <a:p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We learn the residual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b="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lang="en-GB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r>
                  <a:rPr lang="en-GB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A</a:t>
                </a:r>
                <a:r>
                  <a:rPr lang="en-US" sz="2400" dirty="0" err="1">
                    <a:latin typeface="Yu Gothic" panose="020B0400000000000000" pitchFamily="34" charset="-128"/>
                    <a:ea typeface="Yu Gothic" panose="020B0400000000000000" pitchFamily="34" charset="-128"/>
                  </a:rPr>
                  <a:t>nd</a:t>
                </a:r>
                <a:r>
                  <a:rPr 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can get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GB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9FBE40-B4E4-EE4A-B0BF-C21D91017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9" y="1702863"/>
                <a:ext cx="8189240" cy="2585323"/>
              </a:xfrm>
              <a:prstGeom prst="rect">
                <a:avLst/>
              </a:prstGeom>
              <a:blipFill>
                <a:blip r:embed="rId4"/>
                <a:stretch>
                  <a:fillRect l="-2322" t="-3415" b="-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892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Brief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376601" cy="5627440"/>
          </a:xfrm>
        </p:spPr>
        <p:txBody>
          <a:bodyPr/>
          <a:lstStyle/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2015 	beat European Go champion 	5-0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March 2016	beat Lee Sedol (Federer of Go) 	4-1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May 2017		beat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Ke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Jie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(world no. 1)	   	3-0</a:t>
            </a:r>
          </a:p>
          <a:p>
            <a:pPr>
              <a:buNone/>
            </a:pPr>
            <a:endParaRPr lang="en-GB" sz="2800" b="1" i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b="1" i="1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superhuman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October 2017	AlphaGo Zero beats AlphaGo 	100-0</a:t>
            </a:r>
          </a:p>
        </p:txBody>
      </p:sp>
    </p:spTree>
    <p:extLst>
      <p:ext uri="{BB962C8B-B14F-4D97-AF65-F5344CB8AC3E}">
        <p14:creationId xmlns:p14="http://schemas.microsoft.com/office/powerpoint/2010/main" val="35584735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1350F07-3161-45AE-878B-08FFA0DA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980973"/>
            <a:ext cx="8220075" cy="209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BB545D2-C09B-4A84-B903-63D87ABC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99" y="4377191"/>
            <a:ext cx="65436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380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DeepMind AlphaGo 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D706C0-CDAB-44FE-B0B4-E8891EC0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563480"/>
            <a:ext cx="10080626" cy="16066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742A283A-E33A-4FA0-A872-6D7158DA5565}"/>
              </a:ext>
            </a:extLst>
          </p:cNvPr>
          <p:cNvSpPr txBox="1">
            <a:spLocks/>
          </p:cNvSpPr>
          <p:nvPr/>
        </p:nvSpPr>
        <p:spPr>
          <a:xfrm>
            <a:off x="1" y="7168243"/>
            <a:ext cx="10080624" cy="391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600" i="1" dirty="0">
                <a:solidFill>
                  <a:sysClr val="windowText" lastClr="000000"/>
                </a:solidFill>
              </a:rPr>
              <a:t>https://www.reddit.com/r/MachineLearning/comments/76xjb5/ama_we_are_david_silver_and_julian_schrittwieser/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1C21B8D-60E4-4DD8-AE65-E1B06CBE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31572"/>
            <a:ext cx="10080625" cy="1113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28483FC-2534-4D3A-B610-5D39601D221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1886"/>
            <a:ext cx="10080625" cy="192559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CF3485D-53C4-4555-8C4A-57D79C444A2D}"/>
              </a:ext>
            </a:extLst>
          </p:cNvPr>
          <p:cNvCxnSpPr>
            <a:cxnSpLocks/>
          </p:cNvCxnSpPr>
          <p:nvPr/>
        </p:nvCxnSpPr>
        <p:spPr>
          <a:xfrm>
            <a:off x="279400" y="263144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05C2416-9615-4353-B8EA-94AA2448A7BF}"/>
              </a:ext>
            </a:extLst>
          </p:cNvPr>
          <p:cNvCxnSpPr>
            <a:cxnSpLocks/>
          </p:cNvCxnSpPr>
          <p:nvPr/>
        </p:nvCxnSpPr>
        <p:spPr>
          <a:xfrm>
            <a:off x="8945880" y="2382520"/>
            <a:ext cx="487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E0FF15F-F06B-48CB-8EC7-4BC39E47E077}"/>
              </a:ext>
            </a:extLst>
          </p:cNvPr>
          <p:cNvCxnSpPr>
            <a:cxnSpLocks/>
          </p:cNvCxnSpPr>
          <p:nvPr/>
        </p:nvCxnSpPr>
        <p:spPr>
          <a:xfrm>
            <a:off x="5105400" y="4058920"/>
            <a:ext cx="109220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00CC71CC-F03C-4320-A3CA-A30150F38B42}"/>
              </a:ext>
            </a:extLst>
          </p:cNvPr>
          <p:cNvCxnSpPr>
            <a:cxnSpLocks/>
          </p:cNvCxnSpPr>
          <p:nvPr/>
        </p:nvCxnSpPr>
        <p:spPr>
          <a:xfrm>
            <a:off x="2311400" y="5892800"/>
            <a:ext cx="19354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836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0845091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six – practical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9421255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Key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2133600"/>
            <a:ext cx="8340282" cy="417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action space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what can the agent choose between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does the action change the environment state</a:t>
            </a:r>
          </a:p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What is the reward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Is it a complex problem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cross entropy method often recommended as a simpler solution</a:t>
            </a:r>
          </a:p>
        </p:txBody>
      </p:sp>
    </p:spTree>
    <p:extLst>
      <p:ext uri="{BB962C8B-B14F-4D97-AF65-F5344CB8AC3E}">
        <p14:creationId xmlns:p14="http://schemas.microsoft.com/office/powerpoint/2010/main" val="103780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batch norm. struggles with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small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or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non-</a:t>
            </a:r>
            <a:r>
              <a:rPr lang="en-GB" sz="2800" dirty="0" err="1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 batches</a:t>
            </a:r>
          </a:p>
          <a:p>
            <a:pPr lvl="0">
              <a:buNone/>
            </a:pPr>
            <a:endParaRPr lang="en-GB" sz="2800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Vanilla batch norm. uses two different methods for normalization for training &amp; testing</a:t>
            </a:r>
          </a:p>
          <a:p>
            <a:pPr lvl="0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Batch renormalization attempts to fix this by using a single algorithm for both training &amp; testing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Batch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renorm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509934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Formulating action spaces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69781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Continuous or discrete action space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determines which algorithms can be used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Constant vs variable action space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Important to be as computationally efficient as possible in creating state action combinations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i.e. for learning &amp; training in Q-Learning </a:t>
            </a:r>
          </a:p>
        </p:txBody>
      </p:sp>
    </p:spTree>
    <p:extLst>
      <p:ext uri="{BB962C8B-B14F-4D97-AF65-F5344CB8AC3E}">
        <p14:creationId xmlns:p14="http://schemas.microsoft.com/office/powerpoint/2010/main" val="107716164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scaling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Scaling of network inputs and targets to keep gradients under control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techniques are sensitive to scale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normalization (scale to range 0.0 to 1.0) 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standardization (scale to mean=0, 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=1)</a:t>
            </a:r>
          </a:p>
          <a:p>
            <a:pPr>
              <a:buFont typeface="StarSymbol"/>
              <a:buNone/>
            </a:pPr>
            <a:endParaRPr lang="en-US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True mean, mi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 &amp; max of value function not known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is a reinforcement learning specific problem</a:t>
            </a:r>
          </a:p>
          <a:p>
            <a:pPr>
              <a:buFont typeface="StarSymbol"/>
              <a:buNone/>
            </a:pPr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 supervised learning you can estimate these from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08630565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56825D-7BE4-4829-B525-8EC413624A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2335"/>
            <a:ext cx="10080625" cy="333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72AB18-8270-4871-A4E6-BFABF7E231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441" y="5118103"/>
            <a:ext cx="6528127" cy="2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451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dirty="0">
              <a:latin typeface="Noto Sans CJK JP 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46758B7-37F4-46D7-98D8-3A44BD7B7528}"/>
              </a:ext>
            </a:extLst>
          </p:cNvPr>
          <p:cNvSpPr txBox="1">
            <a:spLocks/>
          </p:cNvSpPr>
          <p:nvPr/>
        </p:nvSpPr>
        <p:spPr>
          <a:xfrm>
            <a:off x="808799" y="2186152"/>
            <a:ext cx="8608470" cy="507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DQN clips rewards to [-1,+1]</a:t>
            </a:r>
          </a:p>
          <a:p>
            <a:pPr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this becomes reward counting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changes agent behavior</a:t>
            </a:r>
          </a:p>
          <a:p>
            <a:pPr>
              <a:buFont typeface="StarSymbol"/>
              <a:buNone/>
            </a:pPr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2016 DeepMind proposed adaptively normalizing targets 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helps agent to generalize across games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helps with non-stationary problems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C478FCD3-07C3-47B0-9819-C22F724D4D28}"/>
              </a:ext>
            </a:extLst>
          </p:cNvPr>
          <p:cNvSpPr txBox="1">
            <a:spLocks/>
          </p:cNvSpPr>
          <p:nvPr/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pPr algn="l"/>
            <a:r>
              <a:rPr lang="en-GB" dirty="0">
                <a:solidFill>
                  <a:sysClr val="windowText" lastClr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Learning values across many orders of magnitude</a:t>
            </a:r>
          </a:p>
        </p:txBody>
      </p:sp>
    </p:spTree>
    <p:extLst>
      <p:ext uri="{BB962C8B-B14F-4D97-AF65-F5344CB8AC3E}">
        <p14:creationId xmlns:p14="http://schemas.microsoft.com/office/powerpoint/2010/main" val="33129977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what kind of behavior do I want (battery storage)</a:t>
                </a:r>
              </a:p>
              <a:p>
                <a:pPr>
                  <a:buFont typeface="StarSymbol"/>
                  <a:buNone/>
                </a:pPr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Monte Carlo policy gradient</a:t>
                </a: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u</a:t>
                </a:r>
                <a:r>
                  <a:rPr lang="en-US" sz="2800" dirty="0">
                    <a:solidFill>
                      <a:schemeClr val="tx1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sing experience replay</a:t>
                </a:r>
                <a:endParaRPr lang="en-US" sz="28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Font typeface="StarSymbol"/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shuffling the samples when training </a:t>
                </a:r>
              </a:p>
              <a:p>
                <a:pPr>
                  <a:buNone/>
                </a:pPr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using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-greedy policy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378" t="-23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3525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Mistakes I’ve made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DQN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different batch size for experience replay &amp; network training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multiple epochs over a batch</a:t>
            </a:r>
          </a:p>
          <a:p>
            <a:pPr>
              <a:buFont typeface="StarSymbol"/>
              <a:buNone/>
            </a:pPr>
            <a:endParaRPr lang="en-GB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G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eneral</a:t>
            </a:r>
            <a:endParaRPr lang="en-US" sz="2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buFont typeface="StarSymbol"/>
              <a:buNone/>
            </a:pPr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not setting 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next_observation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= observation</a:t>
            </a:r>
          </a:p>
        </p:txBody>
      </p:sp>
    </p:spTree>
    <p:extLst>
      <p:ext uri="{BB962C8B-B14F-4D97-AF65-F5344CB8AC3E}">
        <p14:creationId xmlns:p14="http://schemas.microsoft.com/office/powerpoint/2010/main" val="69402863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Hyperparameters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3374B83-CD06-4BC3-8E6C-47A624DFB51A}"/>
              </a:ext>
            </a:extLst>
          </p:cNvPr>
          <p:cNvSpPr txBox="1">
            <a:spLocks/>
          </p:cNvSpPr>
          <p:nvPr/>
        </p:nvSpPr>
        <p:spPr>
          <a:xfrm>
            <a:off x="656399" y="1921440"/>
            <a:ext cx="9071640" cy="438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Policy gradient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clipping of distribution parameters (mean / </a:t>
            </a:r>
            <a:r>
              <a:rPr lang="en-US" sz="28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stdev</a:t>
            </a: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</a:p>
          <a:p>
            <a:pPr>
              <a:buFont typeface="StarSymbol"/>
              <a:buNone/>
            </a:pPr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Value function methods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learning rate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epsilon – exploration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update target network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batch size</a:t>
            </a:r>
          </a:p>
          <a:p>
            <a:pPr>
              <a:buFont typeface="StarSymbol"/>
              <a:buNone/>
            </a:pPr>
            <a:r>
              <a:rPr lang="en-US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 space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23435485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D71FB7-ED57-4180-818E-A6A019A9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7" y="1717674"/>
            <a:ext cx="9239250" cy="4124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FD65F33-FCBD-4095-905D-9DD9B749A2BA}"/>
              </a:ext>
            </a:extLst>
          </p:cNvPr>
          <p:cNvSpPr/>
          <p:nvPr/>
        </p:nvSpPr>
        <p:spPr>
          <a:xfrm>
            <a:off x="-1" y="6913344"/>
            <a:ext cx="10080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John Schulman – Berkley Deep RL Bootcamp 2017</a:t>
            </a:r>
          </a:p>
          <a:p>
            <a:pPr algn="ctr"/>
            <a:r>
              <a:rPr lang="en-GB" i="1" dirty="0"/>
              <a:t>https://www.youtube.com/watch?v=8EcdaCk9KaQ</a:t>
            </a:r>
          </a:p>
        </p:txBody>
      </p:sp>
    </p:spTree>
    <p:extLst>
      <p:ext uri="{BB962C8B-B14F-4D97-AF65-F5344CB8AC3E}">
        <p14:creationId xmlns:p14="http://schemas.microsoft.com/office/powerpoint/2010/main" val="44623899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Quick experiments on small test problems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Interpret &amp; visualize learning process</a:t>
            </a:r>
          </a:p>
          <a:p>
            <a:pPr>
              <a:buFont typeface="StarSymbol"/>
              <a:buNone/>
            </a:pPr>
            <a:r>
              <a:rPr lang="en-US" sz="2800" dirty="0"/>
              <a:t> state visitation, value functions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Make it easier to get learning to happen (initially)</a:t>
            </a:r>
          </a:p>
          <a:p>
            <a:pPr>
              <a:buFont typeface="StarSymbol"/>
              <a:buNone/>
            </a:pPr>
            <a:r>
              <a:rPr lang="en-US" sz="2800" dirty="0"/>
              <a:t> input features, reward function design</a:t>
            </a:r>
          </a:p>
          <a:p>
            <a:pPr>
              <a:buNone/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Always use multiple random seeds</a:t>
            </a:r>
          </a:p>
        </p:txBody>
      </p:sp>
    </p:spTree>
    <p:extLst>
      <p:ext uri="{BB962C8B-B14F-4D97-AF65-F5344CB8AC3E}">
        <p14:creationId xmlns:p14="http://schemas.microsoft.com/office/powerpoint/2010/main" val="29955476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Standardize data</a:t>
            </a:r>
          </a:p>
          <a:p>
            <a:pPr>
              <a:buFont typeface="StarSymbol"/>
              <a:buNone/>
            </a:pPr>
            <a:r>
              <a:rPr lang="en-US" sz="2800" dirty="0"/>
              <a:t> if observations in unknown range, estimate running average mean &amp; </a:t>
            </a:r>
            <a:r>
              <a:rPr lang="en-US" sz="2800" dirty="0" err="1"/>
              <a:t>stdev</a:t>
            </a:r>
            <a:endParaRPr lang="en-US" sz="2800" dirty="0"/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Rescale rewards - but don’t shift mean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Standardize prediction targets (</a:t>
            </a:r>
            <a:r>
              <a:rPr lang="en-US"/>
              <a:t>i.e. </a:t>
            </a:r>
            <a:r>
              <a:rPr lang="en-US" dirty="0"/>
              <a:t>value functions) the same way</a:t>
            </a:r>
          </a:p>
        </p:txBody>
      </p:sp>
    </p:spTree>
    <p:extLst>
      <p:ext uri="{BB962C8B-B14F-4D97-AF65-F5344CB8AC3E}">
        <p14:creationId xmlns:p14="http://schemas.microsoft.com/office/powerpoint/2010/main" val="2598187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Generalization error = ? + ? + 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Variance = over/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  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Bias = over/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  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150597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– weight initialization matters</a:t>
            </a:r>
          </a:p>
          <a:p>
            <a:pPr>
              <a:buNone/>
            </a:pPr>
            <a:r>
              <a:rPr lang="en-US" sz="2800" dirty="0"/>
              <a:t>determines initial state visitation (i.e. exploration)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</p:spTree>
    <p:extLst>
      <p:ext uri="{BB962C8B-B14F-4D97-AF65-F5344CB8AC3E}">
        <p14:creationId xmlns:p14="http://schemas.microsoft.com/office/powerpoint/2010/main" val="12996097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AD4389-3B51-4CFA-831B-F5A7AEF644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" y="2958039"/>
            <a:ext cx="10080625" cy="22150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CBDABF-2561-4BB9-BDF4-B314ACC6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60354" y="5196341"/>
            <a:ext cx="7239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77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endParaRPr lang="en-US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xmlns="" id="{33374B83-CD06-4BC3-8E6C-47A624DFB5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StarSymbol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All the reinforcement learning today we have seen is about the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expectation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 </a:t>
                </a:r>
                <a:r>
                  <a:rPr lang="en-US" dirty="0">
                    <a:latin typeface="Noto Sans CJK JP Light"/>
                  </a:rPr>
                  <a:t>(mean expected return</a:t>
                </a:r>
                <a:r>
                  <a:rPr lang="en-US" dirty="0">
                    <a:solidFill>
                      <a:schemeClr val="tx1"/>
                    </a:solidFill>
                    <a:latin typeface="Noto Sans CJK JP Light"/>
                  </a:rPr>
                  <a:t>)</a:t>
                </a: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endParaRPr lang="en-US" dirty="0"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In 2017 DeepMind introduced the idea of the value </a:t>
                </a:r>
                <a:r>
                  <a:rPr lang="en-US" b="1" dirty="0">
                    <a:solidFill>
                      <a:schemeClr val="accent6"/>
                    </a:solidFill>
                    <a:latin typeface="Noto Sans CJK JP Light"/>
                  </a:rPr>
                  <a:t>distribution</a:t>
                </a:r>
              </a:p>
              <a:p>
                <a:pPr>
                  <a:buFont typeface="StarSymbol"/>
                  <a:buNone/>
                </a:pPr>
                <a:endParaRPr lang="en-US" b="1" dirty="0">
                  <a:solidFill>
                    <a:schemeClr val="accent6"/>
                  </a:solidFill>
                  <a:latin typeface="Noto Sans CJK JP Light"/>
                </a:endParaRPr>
              </a:p>
              <a:p>
                <a:pPr>
                  <a:buFont typeface="StarSymbol"/>
                  <a:buNone/>
                </a:pPr>
                <a:r>
                  <a:rPr lang="en-US" dirty="0">
                    <a:latin typeface="Noto Sans CJK JP Light"/>
                  </a:rPr>
                  <a:t>State of the art results on Atari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33374B83-CD06-4BC3-8E6C-47A624DFB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1921440"/>
                <a:ext cx="9071640" cy="4384440"/>
              </a:xfrm>
              <a:prstGeom prst="rect">
                <a:avLst/>
              </a:prstGeom>
              <a:blipFill>
                <a:blip r:embed="rId3"/>
                <a:stretch>
                  <a:fillRect l="-2755" t="-2782" b="-26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27824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  <a:endParaRPr lang="en-GB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7C37A5D-C087-4B1A-BECB-504025315C01}"/>
              </a:ext>
            </a:extLst>
          </p:cNvPr>
          <p:cNvGrpSpPr/>
          <p:nvPr/>
        </p:nvGrpSpPr>
        <p:grpSpPr>
          <a:xfrm>
            <a:off x="65808" y="1563480"/>
            <a:ext cx="5816184" cy="4474154"/>
            <a:chOff x="201994" y="1563480"/>
            <a:chExt cx="7331321" cy="5524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4C8EBE6F-6D87-4FDE-894F-25002BBFB81F}"/>
                </a:ext>
              </a:extLst>
            </p:cNvPr>
            <p:cNvGrpSpPr/>
            <p:nvPr/>
          </p:nvGrpSpPr>
          <p:grpSpPr>
            <a:xfrm>
              <a:off x="201994" y="1563480"/>
              <a:ext cx="7331321" cy="5524480"/>
              <a:chOff x="411718" y="1728131"/>
              <a:chExt cx="7331321" cy="55244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2B0751C8-B027-4FEF-B489-78A1F67F4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1718" y="1728131"/>
                <a:ext cx="7331321" cy="5524480"/>
              </a:xfrm>
              <a:prstGeom prst="rect">
                <a:avLst/>
              </a:prstGeom>
            </p:spPr>
          </p:pic>
          <p:pic>
            <p:nvPicPr>
              <p:cNvPr id="8" name="Picture 2" descr="https://upload.wikimedia.org/wikipedia/commons/thumb/f/f6/HAL9000.svg/1200px-HAL9000.svg.png">
                <a:extLst>
                  <a:ext uri="{FF2B5EF4-FFF2-40B4-BE49-F238E27FC236}">
                    <a16:creationId xmlns:a16="http://schemas.microsoft.com/office/drawing/2014/main" xmlns="" id="{96F21FE8-AC29-46FD-8959-9DCC778393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54145" y="4792309"/>
                <a:ext cx="401671" cy="401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xmlns="" id="{301BFCD3-489A-4E21-94B7-E65F261AEF9B}"/>
                </a:ext>
              </a:extLst>
            </p:cNvPr>
            <p:cNvSpPr/>
            <p:nvPr/>
          </p:nvSpPr>
          <p:spPr>
            <a:xfrm flipH="1">
              <a:off x="6090406" y="5029329"/>
              <a:ext cx="1040235" cy="1530862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xmlns="" id="{8E3F8BDD-4AE5-4F81-9D35-AE72540306FC}"/>
                </a:ext>
              </a:extLst>
            </p:cNvPr>
            <p:cNvSpPr/>
            <p:nvPr/>
          </p:nvSpPr>
          <p:spPr>
            <a:xfrm flipH="1" flipV="1">
              <a:off x="4345497" y="5444455"/>
              <a:ext cx="1744909" cy="1115736"/>
            </a:xfrm>
            <a:prstGeom prst="line">
              <a:avLst/>
            </a:prstGeom>
            <a:noFill/>
            <a:ln w="63500" cap="sq">
              <a:solidFill>
                <a:srgbClr val="92D050"/>
              </a:solidFill>
              <a:prstDash val="solid"/>
              <a:bevel/>
              <a:headEnd w="sm" len="med"/>
              <a:tailEnd type="triangl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xmlns="" id="{71DA61A2-FD7D-4887-9F0E-1D278B76A1C9}"/>
                </a:ext>
              </a:extLst>
            </p:cNvPr>
            <p:cNvSpPr/>
            <p:nvPr/>
          </p:nvSpPr>
          <p:spPr>
            <a:xfrm flipH="1" flipV="1">
              <a:off x="3011646" y="1978604"/>
              <a:ext cx="4032773" cy="2703765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xmlns="" id="{0FB63945-393D-4439-B8C6-698E67C0226F}"/>
                </a:ext>
              </a:extLst>
            </p:cNvPr>
            <p:cNvSpPr/>
            <p:nvPr/>
          </p:nvSpPr>
          <p:spPr>
            <a:xfrm flipV="1">
              <a:off x="1862356" y="1978604"/>
              <a:ext cx="1149292" cy="1813219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xmlns="" id="{25065167-5FFC-4219-96B9-A01F1F159460}"/>
                </a:ext>
              </a:extLst>
            </p:cNvPr>
            <p:cNvSpPr/>
            <p:nvPr/>
          </p:nvSpPr>
          <p:spPr>
            <a:xfrm flipH="1" flipV="1">
              <a:off x="1862355" y="3791822"/>
              <a:ext cx="2348917" cy="1560354"/>
            </a:xfrm>
            <a:prstGeom prst="line">
              <a:avLst/>
            </a:prstGeom>
            <a:noFill/>
            <a:ln w="63500" cap="sq">
              <a:solidFill>
                <a:schemeClr val="accent2"/>
              </a:solidFill>
              <a:prstDash val="solid"/>
              <a:bevel/>
              <a:headEnd type="triangle" w="sm" len="med"/>
              <a:tailEnd type="none" w="med" len="me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GB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FreeSans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xmlns="" id="{80A1CAE8-833E-4645-BEE2-DC3FE637CA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800" i="1" baseline="-25000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10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6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 5 </m:t>
                      </m:r>
                      <m:r>
                        <m:rPr>
                          <m:sty m:val="p"/>
                        </m:rPr>
                        <a:rPr lang="en-US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endParaRPr lang="en-US" sz="280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Font typeface="StarSymbol"/>
                  <a:buNone/>
                </a:pPr>
                <a:r>
                  <a:rPr lang="en-US" sz="2800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Expectation for uniform random policy = 7.5 min!</a:t>
                </a:r>
              </a:p>
            </p:txBody>
          </p:sp>
        </mc:Choice>
        <mc:Fallback xmlns="">
          <p:sp>
            <p:nvSpPr>
              <p:cNvPr id="16" name="Text Placeholder 2">
                <a:extLst>
                  <a:ext uri="{FF2B5EF4-FFF2-40B4-BE49-F238E27FC236}">
                    <a16:creationId xmlns:a16="http://schemas.microsoft.com/office/drawing/2014/main" id="{80A1CAE8-833E-4645-BEE2-DC3FE637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059" y="1769040"/>
                <a:ext cx="3505579" cy="5572100"/>
              </a:xfrm>
              <a:prstGeom prst="rect">
                <a:avLst/>
              </a:prstGeom>
              <a:blipFill>
                <a:blip r:embed="rId5"/>
                <a:stretch>
                  <a:fillRect l="-6087" r="-8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2B7788C1-0AAB-4944-A670-BA6E741B524C}"/>
              </a:ext>
            </a:extLst>
          </p:cNvPr>
          <p:cNvSpPr txBox="1">
            <a:spLocks/>
          </p:cNvSpPr>
          <p:nvPr/>
        </p:nvSpPr>
        <p:spPr>
          <a:xfrm>
            <a:off x="656399" y="6373834"/>
            <a:ext cx="9071640" cy="739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latin typeface="Noto Sans CJK JP Light"/>
              </a:rPr>
              <a:t>The expectation of 7.5 min will never occur in reality!</a:t>
            </a:r>
          </a:p>
        </p:txBody>
      </p:sp>
    </p:spTree>
    <p:extLst>
      <p:ext uri="{BB962C8B-B14F-4D97-AF65-F5344CB8AC3E}">
        <p14:creationId xmlns:p14="http://schemas.microsoft.com/office/powerpoint/2010/main" val="362274547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437427-7F56-42DD-B98A-B75B4997F9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23" y="302078"/>
            <a:ext cx="8460393" cy="6376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BBEE40-5D4F-491A-86CF-74B5BEE018E1}"/>
              </a:ext>
            </a:extLst>
          </p:cNvPr>
          <p:cNvSpPr/>
          <p:nvPr/>
        </p:nvSpPr>
        <p:spPr>
          <a:xfrm>
            <a:off x="4002221" y="6832288"/>
            <a:ext cx="2676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err="1"/>
              <a:t>Bellemare</a:t>
            </a:r>
            <a:r>
              <a:rPr lang="en-GB" i="1" dirty="0"/>
              <a:t> et. al 2017</a:t>
            </a:r>
          </a:p>
        </p:txBody>
      </p:sp>
    </p:spTree>
    <p:extLst>
      <p:ext uri="{BB962C8B-B14F-4D97-AF65-F5344CB8AC3E}">
        <p14:creationId xmlns:p14="http://schemas.microsoft.com/office/powerpoint/2010/main" val="323051572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Beyond the expectation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326EC2-77AF-48D9-847D-8E055DFD77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288" y="1796143"/>
            <a:ext cx="8019061" cy="4555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C45388-BB56-4EAB-ADBF-227882C15C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476" y="6709639"/>
            <a:ext cx="5264149" cy="8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58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AC1FC4-436B-4B62-A37F-FA2947194C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195841"/>
            <a:ext cx="10080625" cy="5167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DF9E0E-23BF-41D5-A09E-23BEC1C0913B}"/>
              </a:ext>
            </a:extLst>
          </p:cNvPr>
          <p:cNvSpPr/>
          <p:nvPr/>
        </p:nvSpPr>
        <p:spPr>
          <a:xfrm>
            <a:off x="2699679" y="6726679"/>
            <a:ext cx="4955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https://www.youtube.com/watch?v=mckulxKWyoc</a:t>
            </a:r>
          </a:p>
        </p:txBody>
      </p:sp>
    </p:spTree>
    <p:extLst>
      <p:ext uri="{BB962C8B-B14F-4D97-AF65-F5344CB8AC3E}">
        <p14:creationId xmlns:p14="http://schemas.microsoft.com/office/powerpoint/2010/main" val="192006154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John Schulman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886808-B499-414F-88D7-6AD9F7CDA52C}"/>
              </a:ext>
            </a:extLst>
          </p:cNvPr>
          <p:cNvSpPr txBox="1">
            <a:spLocks/>
          </p:cNvSpPr>
          <p:nvPr/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/>
              <a:t>Batch size matters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Policy gradient methods - initialization matters</a:t>
            </a:r>
          </a:p>
          <a:p>
            <a:pPr>
              <a:buNone/>
            </a:pPr>
            <a:r>
              <a:rPr lang="en-US" sz="2800" dirty="0"/>
              <a:t>determines initial state visitation</a:t>
            </a:r>
          </a:p>
          <a:p>
            <a:pPr>
              <a:buFont typeface="StarSymbol"/>
              <a:buNone/>
            </a:pPr>
            <a:endParaRPr lang="en-US" dirty="0"/>
          </a:p>
          <a:p>
            <a:pPr>
              <a:buFont typeface="StarSymbol"/>
              <a:buNone/>
            </a:pPr>
            <a:r>
              <a:rPr lang="en-US" dirty="0"/>
              <a:t>DQN converges slowly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4A64C5-62D7-4B07-B9DE-161A80EA84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87318"/>
            <a:ext cx="10080625" cy="6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82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seven – inverse 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ABE188-8641-47FC-B248-60303A2F90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" y="1944162"/>
            <a:ext cx="10080625" cy="48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7434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020DEA-381D-4376-B24F-2D3393874F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4181"/>
            <a:ext cx="10080625" cy="55843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E061933-33EB-4B10-88B5-C2E582FFEC33}"/>
              </a:ext>
            </a:extLst>
          </p:cNvPr>
          <p:cNvSpPr/>
          <p:nvPr/>
        </p:nvSpPr>
        <p:spPr>
          <a:xfrm>
            <a:off x="0" y="7190343"/>
            <a:ext cx="1008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219746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lookup table versus functions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functions over lookup table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What is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batch nor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m. struggles with * or * batches – why?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83932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5E79CBE-DC86-4E96-8875-88C44CB9AC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005"/>
            <a:ext cx="10080625" cy="6761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4C496A-4ADE-4C93-9209-F83189353C22}"/>
              </a:ext>
            </a:extLst>
          </p:cNvPr>
          <p:cNvSpPr/>
          <p:nvPr/>
        </p:nvSpPr>
        <p:spPr>
          <a:xfrm>
            <a:off x="3249386" y="7052723"/>
            <a:ext cx="47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Chelsea Finn – Berkley Deep RL Bootcamp 2017</a:t>
            </a:r>
          </a:p>
        </p:txBody>
      </p:sp>
    </p:spTree>
    <p:extLst>
      <p:ext uri="{BB962C8B-B14F-4D97-AF65-F5344CB8AC3E}">
        <p14:creationId xmlns:p14="http://schemas.microsoft.com/office/powerpoint/2010/main" val="113470031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19"/>
            <a:ext cx="9071640" cy="6940401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524D7C4-DD2C-4F0F-B02F-1D73FA09E7BB}"/>
              </a:ext>
            </a:extLst>
          </p:cNvPr>
          <p:cNvSpPr/>
          <p:nvPr/>
        </p:nvSpPr>
        <p:spPr>
          <a:xfrm>
            <a:off x="990600" y="5266076"/>
            <a:ext cx="8486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>Adam Green</a:t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dirty="0">
                <a:solidFill>
                  <a:srgbClr val="000000"/>
                </a:solidFill>
                <a:latin typeface="Noto Sans CJK JP Light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Noto Sans CJK JP Light"/>
              </a:rPr>
            </a:br>
            <a:r>
              <a:rPr lang="en-US" sz="2800" u="sng" dirty="0">
                <a:solidFill>
                  <a:srgbClr val="0563C1"/>
                </a:solidFill>
                <a:latin typeface="Noto Sans CJK JP Light"/>
                <a:hlinkClick r:id="rId3"/>
              </a:rPr>
              <a:t>adgefficiency.com</a:t>
            </a:r>
            <a:endParaRPr lang="en-US" sz="2800" b="0" dirty="0">
              <a:effectLst/>
              <a:latin typeface="Noto Sans CJK JP Light"/>
            </a:endParaRPr>
          </a:p>
          <a:p>
            <a:pPr algn="r"/>
            <a:r>
              <a:rPr lang="en-US" sz="2800" dirty="0">
                <a:latin typeface="Noto Sans CJK JP Light"/>
              </a:rPr>
              <a:t>		</a:t>
            </a:r>
          </a:p>
          <a:p>
            <a:pPr algn="r"/>
            <a:r>
              <a:rPr lang="en-US" sz="2800" dirty="0">
                <a:latin typeface="Noto Sans CJK JP Light"/>
              </a:rPr>
              <a:t>		adam.green@adgefficiency.com</a:t>
            </a:r>
            <a:br>
              <a:rPr lang="en-US" sz="2800" dirty="0">
                <a:latin typeface="Noto Sans CJK JP Light"/>
              </a:rPr>
            </a:br>
            <a:endParaRPr lang="en-GB" sz="2800" dirty="0">
              <a:latin typeface="Noto Sans CJK JP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831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23772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Generalization error = variance + bias + noise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Variance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overfitting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seeing patterns that aren’t there</a:t>
            </a:r>
          </a:p>
          <a:p>
            <a:pPr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Bias</a:t>
            </a: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underfitting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missing patterns</a:t>
            </a:r>
          </a:p>
        </p:txBody>
      </p:sp>
    </p:spTree>
    <p:extLst>
      <p:ext uri="{BB962C8B-B14F-4D97-AF65-F5344CB8AC3E}">
        <p14:creationId xmlns:p14="http://schemas.microsoft.com/office/powerpoint/2010/main" val="179726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23772" cy="5184000"/>
          </a:xfrm>
        </p:spPr>
        <p:txBody>
          <a:bodyPr/>
          <a:lstStyle/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lookup table versus functions = stability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Advantage of functions over lookup table = less parameters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= independent &amp; identically distributed</a:t>
            </a: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Vanilla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batch norm. struggles with small or non-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batches – because estimate of mean &amp; 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std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harder</a:t>
            </a:r>
          </a:p>
        </p:txBody>
      </p:sp>
    </p:spTree>
    <p:extLst>
      <p:ext uri="{BB962C8B-B14F-4D97-AF65-F5344CB8AC3E}">
        <p14:creationId xmlns:p14="http://schemas.microsoft.com/office/powerpoint/2010/main" val="256478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A486C3-D1CA-4D5E-AFE3-D038C6714CAF}"/>
              </a:ext>
            </a:extLst>
          </p:cNvPr>
          <p:cNvSpPr txBox="1"/>
          <p:nvPr/>
        </p:nvSpPr>
        <p:spPr>
          <a:xfrm>
            <a:off x="719847" y="1441450"/>
            <a:ext cx="85511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Today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one	background &amp; terminology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two 	introduction to reinforcement learning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three 	value functions</a:t>
            </a: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DQN practical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endParaRPr lang="en-GB" sz="2400" dirty="0">
              <a:latin typeface="Yu Gothic" panose="020B0400000000000000" pitchFamily="34" charset="-128"/>
              <a:ea typeface="Yu Gothic" panose="020B0400000000000000" pitchFamily="34" charset="-128"/>
              <a:cs typeface="Yu Gothic" charset="-128"/>
            </a:endParaRPr>
          </a:p>
          <a:p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  <a:cs typeface="Yu Gothic" charset="-128"/>
              </a:rPr>
              <a:t>Tomorrow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four	policy gradients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five	</a:t>
            </a:r>
            <a:r>
              <a:rPr lang="en-US" sz="2400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AlphaGo</a:t>
            </a:r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six 	practical concerns</a:t>
            </a:r>
          </a:p>
          <a:p>
            <a:r>
              <a:rPr lang="en-US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seven 	beyond the expectation, auxiliary loss functions, inverse RL</a:t>
            </a:r>
          </a:p>
          <a:p>
            <a:endParaRPr lang="en-US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47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C33643-1C23-42D6-8E63-3B1AC043B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77465C5-3E10-4941-B41F-6F8F51E4AF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4" y="1359962"/>
            <a:ext cx="10080625" cy="4343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47E6351-791E-1343-961F-B1F2FB63CD48}"/>
              </a:ext>
            </a:extLst>
          </p:cNvPr>
          <p:cNvSpPr txBox="1"/>
          <p:nvPr/>
        </p:nvSpPr>
        <p:spPr>
          <a:xfrm>
            <a:off x="-1" y="5622131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 forests</a:t>
            </a:r>
          </a:p>
          <a:p>
            <a:pPr algn="ctr"/>
            <a:r>
              <a:rPr lang="en-GB" dirty="0"/>
              <a:t>Support vector machines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Feedforward neural net</a:t>
            </a:r>
          </a:p>
          <a:p>
            <a:pPr algn="ctr"/>
            <a:r>
              <a:rPr lang="en-GB" dirty="0"/>
              <a:t> Convolutional neural net</a:t>
            </a:r>
          </a:p>
          <a:p>
            <a:pPr algn="ctr"/>
            <a:r>
              <a:rPr lang="en-GB" dirty="0"/>
              <a:t> Recurrent neural net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8E086D-616B-AD42-99F9-69F500128AA6}"/>
              </a:ext>
            </a:extLst>
          </p:cNvPr>
          <p:cNvSpPr txBox="1"/>
          <p:nvPr/>
        </p:nvSpPr>
        <p:spPr>
          <a:xfrm>
            <a:off x="3417092" y="5703588"/>
            <a:ext cx="2843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Clustering algorithms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Generative adversarial nets (GANS)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D0B3CB-8E6C-EB49-9457-41393A84DB46}"/>
              </a:ext>
            </a:extLst>
          </p:cNvPr>
          <p:cNvSpPr txBox="1"/>
          <p:nvPr/>
        </p:nvSpPr>
        <p:spPr>
          <a:xfrm>
            <a:off x="7019923" y="5703587"/>
            <a:ext cx="2843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Value function methods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Policy gradients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Planning (i.e. model based)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D6CF61-65E1-4BA3-B368-58BF429270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Model free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8313F77F-E00D-4194-AB31-D5D69967025E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Value functions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value function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313F77F-E00D-4194-AB31-D5D69967025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4536000" cy="5184000"/>
              </a:xfrm>
              <a:blipFill>
                <a:blip r:embed="rId3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BCF628F0-7D8F-4A32-92A4-1BEECA3398D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gradients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a policy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CF628F0-7D8F-4A32-92A4-1BEECA339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40000" y="2015999"/>
                <a:ext cx="4536000" cy="5184000"/>
              </a:xfrm>
              <a:blipFill>
                <a:blip r:embed="rId4"/>
                <a:stretch>
                  <a:fillRect t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xmlns="" id="{A8BF3C05-7E84-4944-8998-8EBE99E6CA22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</p:spPr>
            <p:txBody>
              <a:bodyPr/>
              <a:lstStyle/>
              <a:p>
                <a:pPr lvl="0" algn="ctr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Actor-Critic</a:t>
                </a:r>
              </a:p>
              <a:p>
                <a:pPr lvl="0"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Parameterize both a value function &amp; policy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0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d>
                      <m:dPr>
                        <m:ctrlPr>
                          <a:rPr lang="en-GB" sz="2000" i="1" baseline="-33000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0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𝜃</m:t>
                        </m:r>
                      </m:e>
                    </m:d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r>
                  <a:rPr lang="en-GB" sz="20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0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endParaRPr lang="en-GB" sz="20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8BF3C05-7E84-4944-8998-8EBE99E6CA2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864000" y="5040000"/>
                <a:ext cx="8712000" cy="2160000"/>
              </a:xfrm>
              <a:blipFill>
                <a:blip r:embed="rId5"/>
                <a:stretch>
                  <a:fillRect t="-5932" b="-19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5A58ED55-A0DB-4AD2-A81B-3D5AE8973093}"/>
              </a:ext>
            </a:extLst>
          </p:cNvPr>
          <p:cNvSpPr/>
          <p:nvPr/>
        </p:nvSpPr>
        <p:spPr>
          <a:xfrm>
            <a:off x="3576919" y="3725334"/>
            <a:ext cx="1028948" cy="1109133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CB6E2E3F-22A3-4E79-993E-5447140A486E}"/>
              </a:ext>
            </a:extLst>
          </p:cNvPr>
          <p:cNvSpPr/>
          <p:nvPr/>
        </p:nvSpPr>
        <p:spPr>
          <a:xfrm flipH="1">
            <a:off x="6248398" y="3725334"/>
            <a:ext cx="860613" cy="1109132"/>
          </a:xfrm>
          <a:prstGeom prst="line">
            <a:avLst/>
          </a:prstGeom>
          <a:noFill/>
          <a:ln w="180000" cap="sq">
            <a:solidFill>
              <a:srgbClr val="92D050"/>
            </a:solidFill>
            <a:prstDash val="solid"/>
            <a:bevel/>
            <a:headEnd w="sm" len="med"/>
            <a:tailEnd type="triangle" w="med" len="me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326BB-16EF-4951-8B95-8B0F30B30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We won’t cover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E36146-0308-4CE6-8497-A0CA951D68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 based RL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model is used for planning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Evolutionary algorithms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non-gradient based approach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deal with sparse error signals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easily parallelizable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General optimization methods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i.e. cross entropy method</a:t>
            </a:r>
          </a:p>
        </p:txBody>
      </p:sp>
    </p:spTree>
    <p:extLst>
      <p:ext uri="{BB962C8B-B14F-4D97-AF65-F5344CB8AC3E}">
        <p14:creationId xmlns:p14="http://schemas.microsoft.com/office/powerpoint/2010/main" val="66676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Applications – David Silver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6025DF-511E-4649-9B90-6A76309A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8" y="1765299"/>
            <a:ext cx="9362721" cy="43783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F289DC6A-83C0-4C3B-A6F5-DF3E6C8CD59F}"/>
              </a:ext>
            </a:extLst>
          </p:cNvPr>
          <p:cNvSpPr txBox="1">
            <a:spLocks/>
          </p:cNvSpPr>
          <p:nvPr/>
        </p:nvSpPr>
        <p:spPr>
          <a:xfrm>
            <a:off x="0" y="7143749"/>
            <a:ext cx="10080625" cy="4159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GB" sz="1800" i="1" dirty="0">
                <a:solidFill>
                  <a:sysClr val="windowText" lastClr="000000"/>
                </a:solidFill>
                <a:hlinkClick r:id="rId4"/>
              </a:rPr>
              <a:t>David Silver – Deep Reinforcement Learning</a:t>
            </a:r>
            <a:endParaRPr lang="en-GB" sz="1800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92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85655-9F02-4BC6-B3C0-C28DDA6220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DF28C5-3370-40BF-84EB-E54F82691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563480"/>
            <a:ext cx="9071640" cy="5636519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robotics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self driving cars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smart contracts on blockchains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recommender systems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 design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manufacturing</a:t>
            </a: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energy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an alternative method to use instead of a random forest, neural network etc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“I’ll try to solve this problem using a convolutional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nn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or RL” this is </a:t>
            </a:r>
            <a:r>
              <a:rPr lang="en-GB" dirty="0">
                <a:solidFill>
                  <a:srgbClr val="FF3333"/>
                </a:solidFill>
                <a:latin typeface="Yu Gothic" charset="-128"/>
                <a:ea typeface="Yu Gothic" charset="-128"/>
                <a:cs typeface="Yu Gothic" charset="-128"/>
              </a:rPr>
              <a:t>nonsensical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Neural networks (supervised techniques in general) are a tool that reinforcement learners can use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neural networks with multiple layers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Deep reinforcement learning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using multiple layer networks to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approximate policies or value functions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Feedforward, convolutional or recurrent neural networks are all used</a:t>
            </a:r>
          </a:p>
        </p:txBody>
      </p:sp>
    </p:spTree>
    <p:extLst>
      <p:ext uri="{BB962C8B-B14F-4D97-AF65-F5344CB8AC3E}">
        <p14:creationId xmlns:p14="http://schemas.microsoft.com/office/powerpoint/2010/main" val="63817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2D421F-AFDE-4661-AE1B-9F8A823316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80000" cy="7560000"/>
          </a:xfrm>
        </p:spPr>
        <p:txBody>
          <a:bodyPr/>
          <a:lstStyle/>
          <a:p>
            <a:pPr lvl="0"/>
            <a:r>
              <a:rPr lang="en-GB" sz="5200" dirty="0">
                <a:latin typeface="Yu Gothic" charset="-128"/>
                <a:ea typeface="Yu Gothic" charset="-128"/>
                <a:cs typeface="Yu Gothic" charset="-128"/>
              </a:rPr>
              <a:t>Reinforcement learning </a:t>
            </a:r>
            <a:br>
              <a:rPr lang="en-GB" sz="5200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is</a:t>
            </a:r>
            <a:br>
              <a:rPr lang="en-GB" sz="3200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r>
              <a:rPr lang="en-GB" sz="5200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learning through action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CAEEF1-13BE-4AA5-BC0E-DE4CB8752FB0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7C863512-1FD4-4F11-9725-E741D5C23C54}"/>
              </a:ext>
            </a:extLst>
          </p:cNvPr>
          <p:cNvSpPr/>
          <p:nvPr/>
        </p:nvSpPr>
        <p:spPr>
          <a:xfrm>
            <a:off x="2376000" y="720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2841D51E-4EF2-46FE-AFF5-3E18722FC9A0}"/>
              </a:ext>
            </a:extLst>
          </p:cNvPr>
          <p:cNvSpPr/>
          <p:nvPr/>
        </p:nvSpPr>
        <p:spPr>
          <a:xfrm>
            <a:off x="2376000" y="4536000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xmlns="" id="{E21E59C1-CD61-4F2C-9C7D-7371ABAC2C1E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CF71D0B5-EB38-4F88-9D85-E4D9CCEB363C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D94051EF-F42F-47D2-AF65-5A5DB4A0E923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xmlns="" id="{EBC88FA8-6C68-4C7E-9798-0138563E6E9B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xmlns="" id="{3DEC1453-1F28-44A5-B2AB-CDF6D938C5A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772E53BD-C9ED-4BB1-9CA2-FB741C6F961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60F4CCB-93DF-4591-9B7D-E9F6500CAACE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FE25D19-93F6-451A-9540-310C7FD7231C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AE7935E-074D-4F08-86BF-435270B83B1A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291BAEC-76E2-4559-96D3-43419BBDA6EE}"/>
              </a:ext>
            </a:extLst>
          </p:cNvPr>
          <p:cNvSpPr txBox="1"/>
          <p:nvPr/>
        </p:nvSpPr>
        <p:spPr>
          <a:xfrm>
            <a:off x="2376000" y="6192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A3AEBB-2113-4969-A932-2665711001DD}"/>
              </a:ext>
            </a:extLst>
          </p:cNvPr>
          <p:cNvSpPr txBox="1"/>
          <p:nvPr/>
        </p:nvSpPr>
        <p:spPr>
          <a:xfrm>
            <a:off x="-523207" y="1217149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271B15F-F1D3-4440-A116-A6A07B8D719E}"/>
              </a:ext>
            </a:extLst>
          </p:cNvPr>
          <p:cNvSpPr txBox="1"/>
          <p:nvPr/>
        </p:nvSpPr>
        <p:spPr>
          <a:xfrm>
            <a:off x="-523207" y="3330970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engineer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FBFF32-32A9-4B42-A29F-50DE11350E39}"/>
              </a:ext>
            </a:extLst>
          </p:cNvPr>
          <p:cNvSpPr txBox="1"/>
          <p:nvPr/>
        </p:nvSpPr>
        <p:spPr>
          <a:xfrm>
            <a:off x="-263411" y="5398733"/>
            <a:ext cx="60069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200" dirty="0">
                <a:latin typeface="Yu Gothic" panose="020B0400000000000000" pitchFamily="34" charset="-128"/>
                <a:ea typeface="Yu Gothic" panose="020B0400000000000000" pitchFamily="34" charset="-128"/>
              </a:rPr>
              <a:t>energy data scientist</a:t>
            </a:r>
          </a:p>
        </p:txBody>
      </p:sp>
      <p:pic>
        <p:nvPicPr>
          <p:cNvPr id="9" name="Picture 2" descr="https://www.underconsideration.com/brandnew/archives/engie_logo.jpg">
            <a:extLst>
              <a:ext uri="{FF2B5EF4-FFF2-40B4-BE49-F238E27FC236}">
                <a16:creationId xmlns:a16="http://schemas.microsoft.com/office/drawing/2014/main" xmlns="" id="{13113CDB-AE4B-4CC9-B443-E3FD6094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0312" y="2525090"/>
            <a:ext cx="4847495" cy="23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717104F-65BA-465B-BADD-B4732C787B00}"/>
              </a:ext>
            </a:extLst>
          </p:cNvPr>
          <p:cNvSpPr txBox="1"/>
          <p:nvPr/>
        </p:nvSpPr>
        <p:spPr>
          <a:xfrm>
            <a:off x="-612250" y="3961857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2011 - 2016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0A69EE-0369-4427-B4CA-89A3A34635C3}"/>
              </a:ext>
            </a:extLst>
          </p:cNvPr>
          <p:cNvSpPr txBox="1"/>
          <p:nvPr/>
        </p:nvSpPr>
        <p:spPr>
          <a:xfrm>
            <a:off x="4905954" y="986316"/>
            <a:ext cx="517467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B.Eng. – Chemical Engineering</a:t>
            </a:r>
          </a:p>
          <a:p>
            <a:pPr algn="ctr"/>
            <a:r>
              <a:rPr lang="en-GB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MSc - Advanced Process Design for Energy</a:t>
            </a:r>
          </a:p>
        </p:txBody>
      </p:sp>
      <p:pic>
        <p:nvPicPr>
          <p:cNvPr id="12" name="Picture 4" descr="https://static1.squarespace.com/static/58de77cf8419c250956ed6cf/t/58e2770b9de4bba7687281fa/1510142948451/">
            <a:extLst>
              <a:ext uri="{FF2B5EF4-FFF2-40B4-BE49-F238E27FC236}">
                <a16:creationId xmlns:a16="http://schemas.microsoft.com/office/drawing/2014/main" xmlns="" id="{425ECA6F-80B4-414D-BEF1-19D4FF2AB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739" y="5048568"/>
            <a:ext cx="3778365" cy="13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0AB289A-8460-417A-8EAA-68FDC1EFF936}"/>
              </a:ext>
            </a:extLst>
          </p:cNvPr>
          <p:cNvSpPr txBox="1"/>
          <p:nvPr/>
        </p:nvSpPr>
        <p:spPr>
          <a:xfrm>
            <a:off x="-449575" y="6068613"/>
            <a:ext cx="60069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>
                <a:latin typeface="Yu Gothic" panose="020B0400000000000000" pitchFamily="34" charset="-128"/>
                <a:ea typeface="Yu Gothic" panose="020B0400000000000000" pitchFamily="34" charset="-128"/>
              </a:rPr>
              <a:t>2017 - present</a:t>
            </a:r>
          </a:p>
        </p:txBody>
      </p:sp>
    </p:spTree>
    <p:extLst>
      <p:ext uri="{BB962C8B-B14F-4D97-AF65-F5344CB8AC3E}">
        <p14:creationId xmlns:p14="http://schemas.microsoft.com/office/powerpoint/2010/main" val="6389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ABA5A86-3488-4C85-A99B-05708C278209}"/>
              </a:ext>
            </a:extLst>
          </p:cNvPr>
          <p:cNvSpPr/>
          <p:nvPr/>
        </p:nvSpPr>
        <p:spPr>
          <a:xfrm>
            <a:off x="2469372" y="381929"/>
            <a:ext cx="5688000" cy="216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 &amp; Environment</a:t>
            </a:r>
          </a:p>
          <a:p>
            <a:pPr lvl="0" algn="ctr" hangingPunct="0"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taking actions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ACAB8A8-742C-4F07-9820-14730A88287F}"/>
              </a:ext>
            </a:extLst>
          </p:cNvPr>
          <p:cNvSpPr/>
          <p:nvPr/>
        </p:nvSpPr>
        <p:spPr>
          <a:xfrm>
            <a:off x="5786756" y="3795903"/>
            <a:ext cx="4026945" cy="295906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Generate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experience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(s</a:t>
            </a: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, a, r, s’)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7FADD0C-B48F-46D1-9971-BC6C5C5F2C06}"/>
              </a:ext>
            </a:extLst>
          </p:cNvPr>
          <p:cNvSpPr/>
          <p:nvPr/>
        </p:nvSpPr>
        <p:spPr>
          <a:xfrm>
            <a:off x="385143" y="3823807"/>
            <a:ext cx="4026945" cy="29032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DDDDD"/>
          </a:solidFill>
          <a:ln w="76320">
            <a:solidFill>
              <a:schemeClr val="bg2">
                <a:lumMod val="50000"/>
              </a:schemeClr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from data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learn to take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3600" b="1" dirty="0"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better actions </a:t>
            </a:r>
            <a:endParaRPr lang="en-GB" sz="3600" b="1" i="0" u="none" strike="noStrike" kern="1200" cap="none" dirty="0">
              <a:ln>
                <a:noFill/>
              </a:ln>
              <a:solidFill>
                <a:srgbClr val="FFFFFF"/>
              </a:solidFill>
              <a:latin typeface="Noto Sans CJK JP Light" pitchFamily="34"/>
              <a:ea typeface="Noto Sans CJK SC Regular" pitchFamily="2"/>
              <a:cs typeface="FreeSans" pitchFamily="2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5DEC0AB5-D8D9-489A-955A-EA13C59CCB00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313372" y="2541929"/>
            <a:ext cx="2486857" cy="1253974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2">
            <a:extLst>
              <a:ext uri="{FF2B5EF4-FFF2-40B4-BE49-F238E27FC236}">
                <a16:creationId xmlns:a16="http://schemas.microsoft.com/office/drawing/2014/main" xmlns="" id="{0760A51E-CA69-46A9-BCF5-2F2DF0CB1A6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H="1">
            <a:off x="4412088" y="5275436"/>
            <a:ext cx="1374668" cy="0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12">
            <a:extLst>
              <a:ext uri="{FF2B5EF4-FFF2-40B4-BE49-F238E27FC236}">
                <a16:creationId xmlns:a16="http://schemas.microsoft.com/office/drawing/2014/main" xmlns="" id="{47730F49-E12E-48C1-AD80-E2C114121A8E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2398616" y="2541929"/>
            <a:ext cx="2914756" cy="1281878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4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E2FAE-B95B-4444-B902-CED255441A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Biological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1A8D8-A2A5-4864-8228-B87917AD6E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Neurobiological evidence that reward signals during perceptual learning may influence the characteristics of representations within the primate visual cortex (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Mnih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et. al 2015)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Habit formation 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Cue -&gt; Routine -&gt; Reward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State -&gt; Action -&gt; Reward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8070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generated by the learner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supervised learning 	only as good as the dataset</a:t>
                </a:r>
              </a:p>
              <a:p>
                <a:pPr lvl="1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reinforcement learning 	generate more data through action</a:t>
                </a:r>
              </a:p>
              <a:p>
                <a:pPr lvl="0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Data is the agent’s </a:t>
                </a:r>
                <a:r>
                  <a:rPr lang="en-GB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experience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solidFill>
                          <a:srgbClr val="92D050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’)</m:t>
                    </m:r>
                  </m:oMath>
                </a14:m>
                <a:endParaRPr lang="en-GB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1"/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It’s not clear what we should do with this data</a:t>
                </a:r>
              </a:p>
              <a:p>
                <a:pPr lvl="0">
                  <a:buNone/>
                </a:pPr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no implicit target as in supervised learning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l="-2657" t="-2445" b="-8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𝒆𝒙𝒑𝒆𝒓𝒊𝒆𝒏𝒄𝒆</m:t>
                      </m:r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sequences of experience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443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D4A30-AAF9-45BE-A7A7-A44B138C2C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Reinforcement learning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C9F121AD-F2AA-40BB-BF57-48E90118BF47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[(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𝟎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𝟐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𝟑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), 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….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𝒂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 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𝒓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𝒔</m:t>
                          </m:r>
                          <m:r>
                            <a:rPr lang="en-GB" sz="3600" b="1" i="1" dirty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  <m:sub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𝒏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</m:t>
                          </m:r>
                          <m:r>
                            <a:rPr lang="en-GB" sz="3600" b="1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𝟏</m:t>
                          </m:r>
                        </m:sub>
                      </m:sSub>
                      <m:r>
                        <a:rPr lang="en-GB" sz="3600" b="1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)]</m:t>
                      </m:r>
                    </m:oMath>
                  </m:oMathPara>
                </a14:m>
                <a:endParaRPr lang="en-GB" sz="3600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800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what should we do with this?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F121AD-F2AA-40BB-BF57-48E90118BF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92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  	exploration vs exploitation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	data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	credit assignment</a:t>
            </a:r>
          </a:p>
          <a:p>
            <a:pPr lvl="1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		sample efficiency</a:t>
            </a:r>
          </a:p>
          <a:p>
            <a:pPr lvl="1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Do I go to the restaurant in Berlin I think is best – or do  I try something new?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finding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Exploitation =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using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information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needs to balance between the two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96365-D6C5-42B1-9155-9B45809786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8C00A9-6153-440B-96A2-67734CAB6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How stationary are the environment state transition and reward functions?  How stochastic is my policy?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Design of reward signal vs. exploration required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Algorithm does care about the time step</a:t>
            </a:r>
          </a:p>
          <a:p>
            <a:pPr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too small = rewards are delayed = credit assignment harder</a:t>
            </a:r>
          </a:p>
        </p:txBody>
      </p:sp>
    </p:spTree>
    <p:extLst>
      <p:ext uri="{BB962C8B-B14F-4D97-AF65-F5344CB8AC3E}">
        <p14:creationId xmlns:p14="http://schemas.microsoft.com/office/powerpoint/2010/main" val="508555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BC7529-FE5B-4EC4-BD29-66B4C76666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correlated samples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E648A8-5007-44E6-B6C4-7EAB6C91BF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the samples collected on a given episode are correlated (along the state trajectory)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This breaks the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independent sampling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6CC14-B9FB-4A83-9C40-ED655A412F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Data – non-stationary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Environment can be non-stationary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Learning changes the data we see</a:t>
            </a: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Exploration changes the data we see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All of these break the </a:t>
            </a: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identically distributed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 assumption of </a:t>
            </a:r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iid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855115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Getting excited about reinforcement learning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Seeing state of the art concepts are not too far out of each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Knowing where to look next</a:t>
            </a:r>
          </a:p>
          <a:p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These notes are designed as a future reference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First time doing this as a 2 day course – we can take it slow -&gt; ask questions!</a:t>
            </a:r>
            <a:endParaRPr lang="en-US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47885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D2739B-A335-4DBA-BB47-23FE4AAD8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67966"/>
            <a:ext cx="9071640" cy="6532033"/>
          </a:xfrm>
        </p:spPr>
        <p:txBody>
          <a:bodyPr anchor="ctr"/>
          <a:lstStyle/>
          <a:p>
            <a:pPr lvl="0" algn="ctr">
              <a:buNone/>
            </a:pP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Reinforcement learning will </a:t>
            </a:r>
            <a:r>
              <a:rPr lang="en-GB" sz="4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always</a:t>
            </a:r>
            <a:r>
              <a:rPr lang="en-GB" sz="4800" dirty="0">
                <a:latin typeface="Yu Gothic" charset="-128"/>
                <a:ea typeface="Yu Gothic" charset="-128"/>
                <a:cs typeface="Yu Gothic" charset="-128"/>
              </a:rPr>
              <a:t> break supervised learning assumptions about data quality</a:t>
            </a:r>
          </a:p>
        </p:txBody>
      </p:sp>
    </p:spTree>
    <p:extLst>
      <p:ext uri="{BB962C8B-B14F-4D97-AF65-F5344CB8AC3E}">
        <p14:creationId xmlns:p14="http://schemas.microsoft.com/office/powerpoint/2010/main" val="852290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Which actions give us which reward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signal is often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benefit of action only seen much later  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	experience with reward = 0</a:t>
            </a:r>
          </a:p>
          <a:p>
            <a:pPr lvl="1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Sometimes we can design a more dense reward signal for a given environment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2B1BE2-B612-43E0-B30A-9330FCF8C1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C6B81E-2C2B-4393-AEA7-B9DCCE8C87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quickly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a learner learns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often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reuse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data 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do we only learn once or can we learn from it again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on vs off policy</a:t>
            </a: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How much we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squeeze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US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out</a:t>
            </a: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 of data</a:t>
            </a:r>
          </a:p>
          <a:p>
            <a:pPr lvl="0">
              <a:buNone/>
            </a:pPr>
            <a:r>
              <a:rPr lang="en-US" sz="2800" dirty="0">
                <a:latin typeface="Yu Gothic" charset="-128"/>
                <a:ea typeface="Yu Gothic" charset="-128"/>
                <a:cs typeface="Yu Gothic" charset="-128"/>
              </a:rPr>
              <a:t> i.e. learn a value function, learn a environment model </a:t>
            </a: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endParaRPr lang="en-US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600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D089D-27E2-4EA3-8A19-9E376BE1A5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Four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007802-5603-4355-B77E-ACDD69F995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exploration vs exploitation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how good is my understanding of the range of options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data</a:t>
            </a: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biased sampling, non-stationary distribution</a:t>
            </a:r>
          </a:p>
          <a:p>
            <a:pPr lvl="0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credit assignment</a:t>
            </a:r>
          </a:p>
          <a:p>
            <a:pPr lvl="1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which action gave me this reward </a:t>
            </a:r>
          </a:p>
          <a:p>
            <a:pPr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sample efficiency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learning quickly, squeezing information from data</a:t>
            </a:r>
          </a:p>
        </p:txBody>
      </p:sp>
    </p:spTree>
    <p:extLst>
      <p:ext uri="{BB962C8B-B14F-4D97-AF65-F5344CB8AC3E}">
        <p14:creationId xmlns:p14="http://schemas.microsoft.com/office/powerpoint/2010/main" val="1441544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8BC94-BC9E-45B7-B44A-A2C67E7021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0C92BC-BAC0-4E07-A101-C79B21ECA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introduction to reinforcement learning</a:t>
            </a:r>
          </a:p>
          <a:p>
            <a:pPr lvl="0" algn="l">
              <a:buNone/>
            </a:pP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</p:spTree>
    <p:extLst>
      <p:ext uri="{BB962C8B-B14F-4D97-AF65-F5344CB8AC3E}">
        <p14:creationId xmlns:p14="http://schemas.microsoft.com/office/powerpoint/2010/main" val="2248853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C4D501-6AFB-471C-BFFB-40514493F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Decision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4D7ED-E557-47A1-87A2-3D48A98B09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Mathematical framework for the reinforcement learning problem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 lot of theory (which we won’t cover today) proves that certain algorithms will converge to unbiased or optimal values in MDPs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19B1AE-C25B-48CE-BBBC-00818C04B9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Future is conditional only on the present</a:t>
            </a:r>
          </a:p>
          <a:p>
            <a:pPr lvl="0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Can make prediction or decisions using only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</a:t>
            </a: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current state</a:t>
            </a:r>
          </a:p>
          <a:p>
            <a:pPr lvl="1">
              <a:buNone/>
            </a:pP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Any additional information about the history of the process will not improve our decision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9F5A13-9500-4E7E-AA2B-6779A7D6E6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Markov property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</p:spPr>
            <p:txBody>
              <a:bodyPr anchor="ctr"/>
              <a:lstStyle/>
              <a:p>
                <a:pPr lvl="0" algn="ctr"/>
                <a14:m>
                  <m:oMath xmlns:m="http://schemas.openxmlformats.org/officeDocument/2006/math"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b="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b="0" i="1" smtClean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b="0" i="1" smtClean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b="0" i="1" smtClean="0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1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…</m:t>
                        </m:r>
                        <m:sSub>
                          <m:sSubPr>
                            <m:ctrlPr>
                              <a:rPr lang="en-US" sz="58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b="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ctr"/>
                <a:r>
                  <a:rPr lang="en-GB" sz="5800" dirty="0"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𝑝</m:t>
                    </m:r>
                    <m:r>
                      <a:rPr lang="en-GB" sz="5800" i="1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sSub>
                      <m:sSubPr>
                        <m:ctrlPr>
                          <a:rPr lang="en-US" sz="5800" i="1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  <m: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𝑡</m:t>
                        </m:r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+1</m:t>
                        </m:r>
                      </m:sub>
                    </m:sSub>
                    <m:d>
                      <m:dPr>
                        <m:begChr m:val="|"/>
                        <m:endChr m:val=""/>
                        <m:ctrlPr>
                          <a:rPr lang="hr-HR" sz="5800" i="1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58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𝑠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sSub>
                          <m:sSubPr>
                            <m:ctrlPr>
                              <a:rPr lang="en-US" sz="5800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e>
                          <m:sub>
                            <m:r>
                              <a:rPr lang="en-GB" sz="5800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𝑡</m:t>
                            </m:r>
                          </m:sub>
                        </m:sSub>
                        <m:r>
                          <a:rPr lang="en-GB" sz="5800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d>
                  </m:oMath>
                </a14:m>
                <a:endParaRPr lang="en-GB" sz="58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E719B1AE-C25B-48CE-BBBC-00818C04B97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071640" cy="51840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95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902C5D-57F4-42A9-AA38-8443BA3EE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 vs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A7DB92-B080-4120-A196-F6DE39F4FC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071640" cy="5184000"/>
          </a:xfrm>
        </p:spPr>
        <p:txBody>
          <a:bodyPr/>
          <a:lstStyle/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Not all problems are true MDPs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it’s more of an ideal - often unrealistic in practice</a:t>
            </a:r>
          </a:p>
          <a:p>
            <a:pPr lvl="0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Often we are limited to </a:t>
            </a:r>
            <a:r>
              <a:rPr lang="en-GB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partially observed 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MDPs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POMDP</a:t>
            </a:r>
          </a:p>
          <a:p>
            <a:pPr lvl="1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the agent can only see some of the state variables</a:t>
            </a: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/>
            </a:r>
            <a:br>
              <a:rPr lang="en-GB" dirty="0">
                <a:latin typeface="Yu Gothic" charset="-128"/>
                <a:ea typeface="Yu Gothic" charset="-128"/>
                <a:cs typeface="Yu Gothic" charset="-128"/>
              </a:rPr>
            </a:b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Lose convergence guarantees</a:t>
            </a:r>
          </a:p>
          <a:p>
            <a:pPr lvl="0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still might be able to train a good agent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D65DC9-8B24-48D9-9D2A-527A787CCE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Formal definition of an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xmlns="" id="{10CEA358-C752-4B55-A9DB-F3502DB1B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>
                <a:noAutofit/>
              </a:bodyPr>
              <a:lstStyle>
                <a:lvl1pPr lvl="0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  <a:lvl2pPr lvl="1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2pPr>
                <a:lvl3pPr lvl="2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3pPr>
                <a:lvl4pPr lvl="3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75000"/>
                  <a:buFont typeface="StarSymbol"/>
                  <a:buChar char="–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4pPr>
                <a:lvl5pPr lvl="4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5pPr>
                <a:lvl6pPr lvl="5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6pPr>
                <a:lvl7pPr lvl="6" rtl="0" hangingPunct="0">
                  <a:spcBef>
                    <a:spcPts val="1417"/>
                  </a:spcBef>
                  <a:spcAft>
                    <a:spcPts val="0"/>
                  </a:spcAft>
                  <a:buClr>
                    <a:srgbClr val="FFFFFF"/>
                  </a:buClr>
                  <a:buSzPct val="45000"/>
                  <a:buFont typeface="StarSymbol"/>
                  <a:buChar char="●"/>
                  <a:tabLst/>
                  <a:defRPr lang="en-GB" sz="32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states 		 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Set of actions 	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State transition function 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Reward function			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Initial state distribution 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GB" i="1" baseline="-33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Discount factor 			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GB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r>
                  <a:rPr lang="en-US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Horizon</a:t>
                </a:r>
                <a:r>
                  <a:rPr lang="en-GB" dirty="0">
                    <a:solidFill>
                      <a:sysClr val="windowText" lastClr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		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buNone/>
                </a:pPr>
                <a:endParaRPr lang="en-US" dirty="0">
                  <a:solidFill>
                    <a:sysClr val="windowText" lastClr="0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0CEA358-C752-4B55-A9DB-F3502DB1B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8" y="2015999"/>
                <a:ext cx="8899883" cy="5184000"/>
              </a:xfrm>
              <a:prstGeom prst="rect">
                <a:avLst/>
              </a:prstGeom>
              <a:blipFill>
                <a:blip r:embed="rId3"/>
                <a:stretch>
                  <a:fillRect l="-2710" t="-19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A486C3-D1CA-4D5E-AFE3-D038C6714CAF}"/>
              </a:ext>
            </a:extLst>
          </p:cNvPr>
          <p:cNvSpPr txBox="1"/>
          <p:nvPr/>
        </p:nvSpPr>
        <p:spPr>
          <a:xfrm>
            <a:off x="719847" y="1721566"/>
            <a:ext cx="92554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Quizzes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answers are on the next slide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if no one knows the answer – read ahead (but still answer!)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3200" dirty="0">
                <a:latin typeface="Yu Gothic" charset="-128"/>
                <a:ea typeface="Yu Gothic" charset="-128"/>
                <a:cs typeface="Yu Gothic" charset="-128"/>
              </a:rPr>
              <a:t>Practical</a:t>
            </a: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I’ve built an agent based on DQN using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as a group we will run experiments with it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+ some general Python &amp; </a:t>
            </a:r>
            <a:r>
              <a:rPr lang="en-GB" sz="2800" dirty="0" err="1">
                <a:latin typeface="Yu Gothic" charset="-128"/>
                <a:ea typeface="Yu Gothic" charset="-128"/>
                <a:cs typeface="Yu Gothic" charset="-128"/>
              </a:rPr>
              <a:t>TensorFlow</a:t>
            </a: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stuff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Also happy to chat through project ideas</a:t>
            </a:r>
          </a:p>
          <a:p>
            <a:endParaRPr lang="en-GB" sz="2800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CC6F0-7E46-4CE6-97BB-C26CD20A4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45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C015D-D046-4DF2-8E2E-E5B9B25CF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Informal definition of an MDP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241A889-8260-49F5-A6C3-9CD91E40DB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Two objects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agent + environment</a:t>
            </a:r>
          </a:p>
          <a:p>
            <a:pPr lvl="0" algn="l"/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b="1" dirty="0">
                <a:solidFill>
                  <a:srgbClr val="92D050"/>
                </a:solidFill>
                <a:latin typeface="Yu Gothic" charset="-128"/>
                <a:ea typeface="Yu Gothic" charset="-128"/>
                <a:cs typeface="Yu Gothic" charset="-128"/>
              </a:rPr>
              <a:t>Three signals</a:t>
            </a:r>
          </a:p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state,  action, reward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148139CA-A455-43F1-A186-AA06EF765410}"/>
              </a:ext>
            </a:extLst>
          </p:cNvPr>
          <p:cNvSpPr/>
          <p:nvPr/>
        </p:nvSpPr>
        <p:spPr>
          <a:xfrm>
            <a:off x="5903999" y="4896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CA0B0F30-BD51-4ED3-AA1E-FE569933B3BC}"/>
              </a:ext>
            </a:extLst>
          </p:cNvPr>
          <p:cNvSpPr/>
          <p:nvPr/>
        </p:nvSpPr>
        <p:spPr>
          <a:xfrm>
            <a:off x="5903999" y="244800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269E5D8F-3D75-4FDB-B210-C0CC7DC19E4F}"/>
              </a:ext>
            </a:extLst>
          </p:cNvPr>
          <p:cNvSpPr/>
          <p:nvPr/>
        </p:nvSpPr>
        <p:spPr>
          <a:xfrm flipV="1">
            <a:off x="6983999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20B3569E-B4AA-465F-8AB0-EB12D5A084F7}"/>
              </a:ext>
            </a:extLst>
          </p:cNvPr>
          <p:cNvSpPr/>
          <p:nvPr/>
        </p:nvSpPr>
        <p:spPr>
          <a:xfrm>
            <a:off x="8784000" y="352800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5C87CF-3E1B-4DAB-9906-18F30DBE9FB5}"/>
              </a:ext>
            </a:extLst>
          </p:cNvPr>
          <p:cNvSpPr txBox="1"/>
          <p:nvPr/>
        </p:nvSpPr>
        <p:spPr>
          <a:xfrm>
            <a:off x="8928000" y="3600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A17321-57EC-4E1A-AC2C-21CB257D50B9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8A823-03E8-47DB-82E3-87315A9E5C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55C96C3-9980-4659-9AB3-442B54CA93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432000" cy="5184000"/>
          </a:xfrm>
        </p:spPr>
        <p:txBody>
          <a:bodyPr/>
          <a:lstStyle/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Real or virtual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Discrete or continuous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action space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state space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/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Episodic vs. non-episodic</a:t>
            </a:r>
          </a:p>
          <a:p>
            <a:pPr lvl="0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episodic is a special case of non-episodic (the absorbing state)</a:t>
            </a:r>
          </a:p>
          <a:p>
            <a:pPr lvl="0" algn="l"/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C25B43-B568-428A-BE78-330A56B20361}"/>
              </a:ext>
            </a:extLst>
          </p:cNvPr>
          <p:cNvSpPr txBox="1"/>
          <p:nvPr/>
        </p:nvSpPr>
        <p:spPr>
          <a:xfrm>
            <a:off x="5688000" y="345600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31D27B9C-62E9-43F9-9AC7-61A866A557C4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indent="0" algn="ctr" hangingPunct="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defRPr sz="3200" b="1" i="0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environment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90BD2507-53B7-4A78-A604-3144E31781DA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EFEFAADF-204B-4EC3-A247-E54C0DF40AA3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xmlns="" id="{C725D90F-AC25-46D7-A493-03D17D18AB1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0E73DA-8661-43AA-B9D2-1F88D0DCC2B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736E821-AB54-49C4-A81C-7D969AB24A91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367598"/>
            <a:ext cx="4529395" cy="39115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Discrete action space</a:t>
            </a:r>
            <a:endParaRPr lang="en-GB" sz="2800" dirty="0"/>
          </a:p>
        </p:txBody>
      </p:sp>
      <p:pic>
        <p:nvPicPr>
          <p:cNvPr id="1028" name="Picture 4" descr="Image result for xbox 360 controller">
            <a:extLst>
              <a:ext uri="{FF2B5EF4-FFF2-40B4-BE49-F238E27FC236}">
                <a16:creationId xmlns:a16="http://schemas.microsoft.com/office/drawing/2014/main" xmlns="" id="{158716F6-B527-4B31-8719-44102975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448" y="3419144"/>
            <a:ext cx="3480332" cy="26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E443E9E8-8820-4747-8FB9-80E48F9EEFD3}"/>
              </a:ext>
            </a:extLst>
          </p:cNvPr>
          <p:cNvSpPr txBox="1">
            <a:spLocks/>
          </p:cNvSpPr>
          <p:nvPr/>
        </p:nvSpPr>
        <p:spPr>
          <a:xfrm>
            <a:off x="5033394" y="2367598"/>
            <a:ext cx="4529395" cy="39115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None/>
            </a:pPr>
            <a:r>
              <a:rPr lang="en-GB" dirty="0"/>
              <a:t>Continuous action space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Car accelerator from 0-100</a:t>
            </a:r>
          </a:p>
          <a:p>
            <a:pPr lvl="0" algn="ctr">
              <a:buNone/>
            </a:pPr>
            <a:endParaRPr lang="en-GB" sz="2800" dirty="0"/>
          </a:p>
          <a:p>
            <a:pPr lvl="0" algn="ctr">
              <a:buNone/>
            </a:pPr>
            <a:r>
              <a:rPr lang="en-GB" sz="2800" dirty="0"/>
              <a:t>We could discretize this as </a:t>
            </a:r>
          </a:p>
          <a:p>
            <a:pPr lvl="0" algn="ctr">
              <a:buNone/>
            </a:pPr>
            <a:r>
              <a:rPr lang="en-GB" sz="2800" dirty="0"/>
              <a:t>[0, 1, 2, 3 … 99, 100]</a:t>
            </a:r>
          </a:p>
        </p:txBody>
      </p:sp>
    </p:spTree>
    <p:extLst>
      <p:ext uri="{BB962C8B-B14F-4D97-AF65-F5344CB8AC3E}">
        <p14:creationId xmlns:p14="http://schemas.microsoft.com/office/powerpoint/2010/main" val="4221529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Discrete vs continuous spaces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This can be a key consideration</a:t>
            </a:r>
          </a:p>
          <a:p>
            <a:pPr lvl="0">
              <a:buNone/>
            </a:pPr>
            <a:r>
              <a:rPr lang="en-GB" sz="2800" dirty="0"/>
              <a:t> some algorithms can only work with discrete spaces</a:t>
            </a:r>
          </a:p>
          <a:p>
            <a:pPr lvl="0">
              <a:buNone/>
            </a:pPr>
            <a:r>
              <a:rPr lang="en-GB" sz="2800" dirty="0"/>
              <a:t> </a:t>
            </a:r>
            <a:r>
              <a:rPr lang="en-US" sz="2800" dirty="0"/>
              <a:t>Q</a:t>
            </a:r>
            <a:r>
              <a:rPr lang="en-GB" sz="2800" dirty="0"/>
              <a:t>-Learning requires a discrete action space to argmax across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Possible to discretize a continuous action space</a:t>
            </a:r>
          </a:p>
          <a:p>
            <a:pPr>
              <a:buNone/>
            </a:pPr>
            <a:r>
              <a:rPr lang="en-GB" sz="2800" dirty="0"/>
              <a:t> </a:t>
            </a:r>
            <a:endParaRPr lang="en-GB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DC5F65-A904-4259-8248-B9DECD9625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 err="1">
                <a:latin typeface="Yu Gothic" charset="-128"/>
                <a:ea typeface="Yu Gothic" charset="-128"/>
                <a:cs typeface="Yu Gothic" charset="-128"/>
              </a:rPr>
              <a:t>Discretiziation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476CFBA-3F10-41B0-801E-26FF92926D7D}"/>
              </a:ext>
            </a:extLst>
          </p:cNvPr>
          <p:cNvSpPr txBox="1">
            <a:spLocks/>
          </p:cNvSpPr>
          <p:nvPr/>
        </p:nvSpPr>
        <p:spPr>
          <a:xfrm>
            <a:off x="503999" y="2015999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None/>
            </a:pPr>
            <a:r>
              <a:rPr lang="en-GB" dirty="0"/>
              <a:t>Too coarse</a:t>
            </a:r>
          </a:p>
          <a:p>
            <a:pPr lvl="0">
              <a:buNone/>
            </a:pPr>
            <a:r>
              <a:rPr lang="en-GB" dirty="0"/>
              <a:t> non-smooth control output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Too fine</a:t>
            </a:r>
          </a:p>
          <a:p>
            <a:pPr lvl="0">
              <a:buNone/>
            </a:pPr>
            <a:r>
              <a:rPr lang="en-GB" dirty="0"/>
              <a:t> curse of dimensionality </a:t>
            </a:r>
          </a:p>
          <a:p>
            <a:pPr lvl="0">
              <a:buNone/>
            </a:pPr>
            <a:r>
              <a:rPr lang="en-GB" dirty="0"/>
              <a:t> computationally expensive </a:t>
            </a:r>
          </a:p>
          <a:p>
            <a:pPr lvl="0">
              <a:buNone/>
            </a:pPr>
            <a:endParaRPr lang="en-GB" dirty="0"/>
          </a:p>
          <a:p>
            <a:pPr lvl="0">
              <a:buNone/>
            </a:pPr>
            <a:r>
              <a:rPr lang="en-GB" dirty="0"/>
              <a:t>Discretization requires some prior knowledge </a:t>
            </a:r>
          </a:p>
        </p:txBody>
      </p:sp>
    </p:spTree>
    <p:extLst>
      <p:ext uri="{BB962C8B-B14F-4D97-AF65-F5344CB8AC3E}">
        <p14:creationId xmlns:p14="http://schemas.microsoft.com/office/powerpoint/2010/main" val="2351208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CB6A14-6ADD-489E-955B-53E7F8C885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CF598E-C901-4199-BF33-113D31B784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n-d array</a:t>
            </a:r>
          </a:p>
          <a:p>
            <a:pPr lvl="0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Information for agent to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 from</a:t>
            </a:r>
          </a:p>
          <a:p>
            <a:pPr lvl="1" algn="l"/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choose next action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Fully observed vs hidden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7DCA5339-E9CF-4FA1-BFA3-2EB4F7687E4C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7A5FB3B8-4451-4CAF-9EFB-EBD7B79DA624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D828528C-2D98-4617-8BE5-A0CAA9A81099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FD8FF282-29AE-4697-8495-5F471EFD0CD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923DA31-837B-4580-A2AB-77329D2F8C9B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D76FDF-B33D-4BD8-A555-29BBEC9F9B32}"/>
              </a:ext>
            </a:extLst>
          </p:cNvPr>
          <p:cNvSpPr txBox="1"/>
          <p:nvPr/>
        </p:nvSpPr>
        <p:spPr>
          <a:xfrm>
            <a:off x="5769780" y="3741111"/>
            <a:ext cx="844439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state</a:t>
            </a: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FC84BD-5C29-43A1-8068-10B23166D5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Reward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86D40E-63BA-415F-B2DD-A939C12638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040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Flexible concept</a:t>
            </a:r>
          </a:p>
          <a:p>
            <a:pPr lvl="1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scalar</a:t>
            </a:r>
          </a:p>
          <a:p>
            <a:pPr lvl="1" algn="l">
              <a:buNone/>
            </a:pPr>
            <a:endParaRPr lang="en-GB" b="1" dirty="0">
              <a:solidFill>
                <a:srgbClr val="92D05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delayed</a:t>
            </a:r>
          </a:p>
          <a:p>
            <a:pPr lvl="1" algn="l">
              <a:buNone/>
            </a:pPr>
            <a:endParaRPr lang="en-GB" dirty="0">
              <a:solidFill>
                <a:srgbClr val="FF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1" algn="l">
              <a:buNone/>
            </a:pPr>
            <a:r>
              <a:rPr lang="en-GB" dirty="0">
                <a:solidFill>
                  <a:srgbClr val="FF0000"/>
                </a:solidFill>
                <a:latin typeface="Yu Gothic" charset="-128"/>
                <a:ea typeface="Yu Gothic" charset="-128"/>
                <a:cs typeface="Yu Gothic" charset="-128"/>
              </a:rPr>
              <a:t>sparse</a:t>
            </a:r>
          </a:p>
          <a:p>
            <a:pPr lvl="1" algn="l"/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4539DE20-BCC4-47DF-9F3A-200695CB577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1A6732B0-D08C-4981-A340-85193E9BD063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0ABD5A28-242F-4755-800C-C6BA5F558562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6EC2E629-06C5-4AD3-807A-1F2F9DE3A531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30283D-E9CD-4F79-BE7C-19E8E312A478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5EE8A0-A470-4CAF-A6CC-C196DC30C983}"/>
              </a:ext>
            </a:extLst>
          </p:cNvPr>
          <p:cNvSpPr txBox="1"/>
          <p:nvPr/>
        </p:nvSpPr>
        <p:spPr>
          <a:xfrm>
            <a:off x="5760579" y="3741111"/>
            <a:ext cx="862842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reward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D0B52-62E0-4EBC-9538-4BAD2B7725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76B73-18A0-4BB1-9EB2-3067D10FE6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5112000" cy="5184000"/>
          </a:xfrm>
        </p:spPr>
        <p:txBody>
          <a:bodyPr/>
          <a:lstStyle/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Learner &amp; decision maker</a:t>
            </a:r>
          </a:p>
          <a:p>
            <a:pPr lvl="0"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maximize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cumulative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discount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reward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0" algn="l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Agent always has a policy </a:t>
            </a:r>
          </a:p>
          <a:p>
            <a:pPr lvl="0" algn="l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even if it’s a bad one!</a:t>
            </a:r>
          </a:p>
          <a:p>
            <a:pPr lvl="0" algn="l">
              <a:buNone/>
            </a:pPr>
            <a:endParaRPr lang="en-GB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F04C2CEC-E5C8-4D17-B8B7-92636F2131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03C2686A-4DD3-4266-A6B1-500CF04243CF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B28E14AF-A8AF-47E5-9DA7-C1475B014B8C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6E675AB0-6CCC-4665-8761-875A81F00CEB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9BD433-8AA6-4F17-A297-CF36F4127A01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DC3831-719B-4AD9-BF55-8FF09F0623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Reward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995601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Maximising return is making an assumption about the nature of our </a:t>
            </a:r>
            <a:r>
              <a:rPr lang="en-GB" dirty="0">
                <a:solidFill>
                  <a:schemeClr val="accent6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 are assuming that:</a:t>
            </a:r>
          </a:p>
          <a:p>
            <a:pPr lvl="6" algn="just">
              <a:buNone/>
            </a:pPr>
            <a:r>
              <a:rPr lang="en-GB" i="1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Goals can be described by the maximization of expected cumulative reward</a:t>
            </a:r>
          </a:p>
          <a:p>
            <a:pPr lvl="6" algn="just">
              <a:buNone/>
            </a:pPr>
            <a:endParaRPr lang="en-GB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Do you agree with this?</a:t>
            </a:r>
          </a:p>
          <a:p>
            <a:pPr lvl="6" algn="just">
              <a:buNone/>
            </a:pPr>
            <a:endParaRPr lang="en-GB" b="1" dirty="0">
              <a:solidFill>
                <a:srgbClr val="00000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  <a:p>
            <a:pPr lvl="6" algn="just">
              <a:buNone/>
            </a:pPr>
            <a:endParaRPr lang="en-GB" b="1" dirty="0">
              <a:solidFill>
                <a:srgbClr val="92D050"/>
              </a:solidFill>
              <a:latin typeface="Yu Gothic" panose="020B0400000000000000" pitchFamily="34" charset="-128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69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6073A2D-1B57-4718-BDA2-A9B1170A213D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</p:spPr>
            <p:txBody>
              <a:bodyPr/>
              <a:lstStyle/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Rules to select actions</a:t>
                </a: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Always follow a policy</a:t>
                </a:r>
              </a:p>
              <a:p>
                <a:pPr lvl="4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act randomly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always pick specific action</a:t>
                </a:r>
              </a:p>
              <a:p>
                <a:pPr lvl="3" algn="l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80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800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 algn="l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Deterministic or stochastic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73A2D-1B57-4718-BDA2-A9B1170A2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5040000" cy="5184000"/>
              </a:xfrm>
              <a:blipFill>
                <a:blip r:embed="rId4"/>
                <a:stretch>
                  <a:fillRect l="-4964" t="-2471" b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FAE02DDD-0999-4484-B677-3647547D788B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FDEA6027-F1CB-4158-8BE8-956E6FFFF971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algn="ctr" hangingPunct="0">
              <a:defRPr sz="3200" b="1" i="0" u="none">
                <a:solidFill>
                  <a:srgbClr val="009900"/>
                </a:solidFill>
              </a:defRPr>
            </a:pPr>
            <a:r>
              <a:rPr lang="en-GB" sz="3200" b="1" dirty="0">
                <a:solidFill>
                  <a:srgbClr val="92D050"/>
                </a:solidFill>
                <a:highlight>
                  <a:scrgbClr r="0" g="0" b="0">
                    <a:alpha val="0"/>
                  </a:scrgbClr>
                </a:highlight>
                <a:latin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C83DC8C5-0174-4D01-983D-09068BF63355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A063AD7D-CB9A-4618-BAC4-8543249149AE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4EB1677-4521-4CEF-995B-F712D331E107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F9A65B-5E7C-41A6-BC1E-D50990856693}"/>
              </a:ext>
            </a:extLst>
          </p:cNvPr>
          <p:cNvSpPr txBox="1"/>
          <p:nvPr/>
        </p:nvSpPr>
        <p:spPr>
          <a:xfrm>
            <a:off x="5769779" y="3741111"/>
            <a:ext cx="844440" cy="65449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>
                <a:solidFill>
                  <a:srgbClr val="800000"/>
                </a:solidFill>
                <a:latin typeface="Noto Sans CJK JP Light" pitchFamily="34"/>
              </a:defRPr>
            </a:pPr>
            <a:r>
              <a:rPr lang="en-GB" sz="1800" b="0" i="0" u="none" strike="noStrike" kern="1200" cap="none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Yu Gothic" charset="-128"/>
                <a:ea typeface="Yu Gothic" charset="-128"/>
                <a:cs typeface="Yu Gothic" charset="-128"/>
              </a:rPr>
              <a:t>nomenclature &amp; definitions</a:t>
            </a: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background &amp; terminology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Random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09577A-679E-47BA-8881-E3BF130E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673" y="2350556"/>
            <a:ext cx="9636132" cy="32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Policy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3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8703501" cy="5184000"/>
          </a:xfrm>
        </p:spPr>
        <p:txBody>
          <a:bodyPr/>
          <a:lstStyle/>
          <a:p>
            <a:pPr lvl="0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Policy can be</a:t>
            </a: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parameterized directly (policy gradient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 generated from a value function (value function methods)</a:t>
            </a:r>
          </a:p>
          <a:p>
            <a:pPr lvl="6" algn="just">
              <a:buNone/>
            </a:pPr>
            <a:endParaRPr lang="en-GB" sz="2800" dirty="0">
              <a:solidFill>
                <a:srgbClr val="000000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rgbClr val="000000"/>
                </a:solidFill>
                <a:latin typeface="Yu Gothic" charset="-128"/>
                <a:ea typeface="Yu Gothic" charset="-128"/>
                <a:cs typeface="Yu Gothic" charset="-128"/>
              </a:rPr>
              <a:t>On vs. off-policy learning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On vs off policy learning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5DF38D33-88D6-46CF-9C63-0B7A668CD9C4}"/>
                  </a:ext>
                </a:extLst>
              </p:cNvPr>
              <p:cNvSpPr/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DF38D33-88D6-46CF-9C63-0B7A668CD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7" y="1973805"/>
                <a:ext cx="6043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31CC0B34-C96A-44F4-8AE6-5AE581B49A64}"/>
                  </a:ext>
                </a:extLst>
              </p:cNvPr>
              <p:cNvSpPr/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CC0B34-C96A-44F4-8AE6-5AE581B49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5" y="3210507"/>
                <a:ext cx="2513541" cy="923330"/>
              </a:xfrm>
              <a:prstGeom prst="rect">
                <a:avLst/>
              </a:prstGeom>
              <a:blipFill>
                <a:blip r:embed="rId4"/>
                <a:stretch>
                  <a:fillRect b="-6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CB8A8DA4-E0AF-4C8B-82DD-998316A7944E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683575" y="2466248"/>
            <a:ext cx="1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43D818B-242F-45A1-9E2A-FC3A41B50BDE}"/>
              </a:ext>
            </a:extLst>
          </p:cNvPr>
          <p:cNvSpPr/>
          <p:nvPr/>
        </p:nvSpPr>
        <p:spPr>
          <a:xfrm>
            <a:off x="1683575" y="2466248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8BB58DAC-D3C0-49C2-91DA-3DDAFDC6B3F7}"/>
                  </a:ext>
                </a:extLst>
              </p:cNvPr>
              <p:cNvSpPr/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B58DAC-D3C0-49C2-91DA-3DDAFDC6B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376" y="4447096"/>
                <a:ext cx="6120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B46F0703-6886-44B0-9C27-BF562421C24E}"/>
                  </a:ext>
                </a:extLst>
              </p:cNvPr>
              <p:cNvSpPr/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[(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6F0703-6886-44B0-9C27-BF562421C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04" y="5683798"/>
                <a:ext cx="2513541" cy="923330"/>
              </a:xfrm>
              <a:prstGeom prst="rect">
                <a:avLst/>
              </a:prstGeom>
              <a:blipFill>
                <a:blip r:embed="rId6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54FC592-EF56-461C-91B5-AD26D986C61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1683575" y="4939539"/>
            <a:ext cx="3847" cy="74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2564E1B-12BC-4E22-9F9C-95BBFE29D930}"/>
              </a:ext>
            </a:extLst>
          </p:cNvPr>
          <p:cNvSpPr/>
          <p:nvPr/>
        </p:nvSpPr>
        <p:spPr>
          <a:xfrm>
            <a:off x="1683574" y="4939539"/>
            <a:ext cx="2020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generates a dataset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by taking actions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A5BA6C7-7BB4-40AE-AE7B-36137DF31737}"/>
                  </a:ext>
                </a:extLst>
              </p:cNvPr>
              <p:cNvSpPr/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600" dirty="0"/>
                  <a:t>=on-policy learner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5BA6C7-7BB4-40AE-AE7B-36137DF31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7" y="1973805"/>
                <a:ext cx="2997680" cy="492443"/>
              </a:xfrm>
              <a:prstGeom prst="rect">
                <a:avLst/>
              </a:prstGeom>
              <a:blipFill>
                <a:blip r:embed="rId7"/>
                <a:stretch>
                  <a:fillRect t="-9877" r="-2439" b="-30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BF57B3D3-224D-4D23-A4A5-FE7CA939E854}"/>
              </a:ext>
            </a:extLst>
          </p:cNvPr>
          <p:cNvCxnSpPr>
            <a:cxnSpLocks/>
          </p:cNvCxnSpPr>
          <p:nvPr/>
        </p:nvCxnSpPr>
        <p:spPr>
          <a:xfrm flipH="1">
            <a:off x="2745613" y="2466248"/>
            <a:ext cx="3158597" cy="148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FBB4460-EB54-45E5-ABBC-054D1A7916B1}"/>
              </a:ext>
            </a:extLst>
          </p:cNvPr>
          <p:cNvSpPr/>
          <p:nvPr/>
        </p:nvSpPr>
        <p:spPr>
          <a:xfrm>
            <a:off x="4284788" y="3093599"/>
            <a:ext cx="1781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only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this dataset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E52C8C6-E7DA-4BA8-9273-0B3F6931C11C}"/>
                  </a:ext>
                </a:extLst>
              </p:cNvPr>
              <p:cNvSpPr/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600" dirty="0"/>
                  <a:t>=off-policy learner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E52C8C6-E7DA-4BA8-9273-0B3F6931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43" y="4447095"/>
                <a:ext cx="3029355" cy="492443"/>
              </a:xfrm>
              <a:prstGeom prst="rect">
                <a:avLst/>
              </a:prstGeom>
              <a:blipFill>
                <a:blip r:embed="rId8"/>
                <a:stretch>
                  <a:fillRect t="-11250" r="-241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BB727B0-1E35-4FD0-97BF-5CB63DE94B3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2730500" y="4015347"/>
            <a:ext cx="3244043" cy="6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8F02ED4-428F-428D-9B50-02FF10BAB36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745613" y="4693317"/>
            <a:ext cx="3228930" cy="137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5C7ADC4-C312-4959-A0AA-3AE47A49150E}"/>
              </a:ext>
            </a:extLst>
          </p:cNvPr>
          <p:cNvSpPr/>
          <p:nvPr/>
        </p:nvSpPr>
        <p:spPr>
          <a:xfrm>
            <a:off x="4232669" y="5362886"/>
            <a:ext cx="1971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Can learn 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from both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96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Environment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 environment response to actions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predicts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’,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𝒓</m:t>
                    </m:r>
                    <m:r>
                      <a:rPr lang="en-GB" sz="2800" b="1" i="1" dirty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 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from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𝒔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800" b="1" i="1" dirty="0" smtClean="0">
                        <a:solidFill>
                          <a:schemeClr val="accent6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𝒂</m:t>
                    </m:r>
                  </m:oMath>
                </a14:m>
                <a:endParaRPr lang="en-GB" sz="2800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not predicting return!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Sample vs. distributional model</a:t>
                </a:r>
              </a:p>
              <a:p>
                <a:pPr lvl="6" algn="just">
                  <a:buNone/>
                </a:pPr>
                <a:endParaRPr lang="en-GB" sz="2800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is learnt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Model can be used for </a:t>
                </a:r>
                <a:r>
                  <a:rPr lang="en-GB" sz="28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planning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39265" y="1993965"/>
                <a:ext cx="5420735" cy="5184000"/>
              </a:xfrm>
              <a:blipFill>
                <a:blip r:embed="rId3"/>
                <a:stretch>
                  <a:fillRect l="-3972" t="-1956" r="-5607" b="-2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6344E1C9-5A9F-4B75-9B27-65AD280A2ECE}"/>
              </a:ext>
            </a:extLst>
          </p:cNvPr>
          <p:cNvSpPr/>
          <p:nvPr/>
        </p:nvSpPr>
        <p:spPr>
          <a:xfrm>
            <a:off x="5903999" y="4896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74A981A0-2733-4698-A779-053D6FF89B42}"/>
              </a:ext>
            </a:extLst>
          </p:cNvPr>
          <p:cNvSpPr/>
          <p:nvPr/>
        </p:nvSpPr>
        <p:spPr>
          <a:xfrm>
            <a:off x="5903999" y="2448360"/>
            <a:ext cx="3888000" cy="1080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/>
            </a:pPr>
            <a:r>
              <a:rPr lang="en-GB" sz="32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agent</a:t>
            </a: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41651C09-D4D4-42D3-BB52-F6DAF5B4552B}"/>
              </a:ext>
            </a:extLst>
          </p:cNvPr>
          <p:cNvSpPr/>
          <p:nvPr/>
        </p:nvSpPr>
        <p:spPr>
          <a:xfrm flipV="1">
            <a:off x="6983999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D9F6E12F-B6D5-41E8-AD35-BD3F8F3CCC37}"/>
              </a:ext>
            </a:extLst>
          </p:cNvPr>
          <p:cNvSpPr/>
          <p:nvPr/>
        </p:nvSpPr>
        <p:spPr>
          <a:xfrm>
            <a:off x="8784000" y="3528360"/>
            <a:ext cx="0" cy="1368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8FBB3B-5E43-424F-907A-B4D87CA00E1A}"/>
              </a:ext>
            </a:extLst>
          </p:cNvPr>
          <p:cNvSpPr txBox="1"/>
          <p:nvPr/>
        </p:nvSpPr>
        <p:spPr>
          <a:xfrm>
            <a:off x="8928000" y="3600360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04344C-6AE1-4468-8BB0-42AE8D0B413B}"/>
              </a:ext>
            </a:extLst>
          </p:cNvPr>
          <p:cNvSpPr txBox="1"/>
          <p:nvPr/>
        </p:nvSpPr>
        <p:spPr>
          <a:xfrm>
            <a:off x="5688000" y="3456359"/>
            <a:ext cx="1007999" cy="1224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state,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latin typeface="Noto Sans CJK JP Light" pitchFamily="34"/>
              </a:defRPr>
            </a:pPr>
            <a:r>
              <a:rPr lang="en-GB" sz="18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602284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6870583"/>
            <a:ext cx="10080625" cy="689092"/>
          </a:xfrm>
        </p:spPr>
        <p:txBody>
          <a:bodyPr/>
          <a:lstStyle/>
          <a:p>
            <a:pPr lvl="0"/>
            <a:r>
              <a:rPr lang="en-GB" sz="1800" i="1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1800" i="1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endParaRPr lang="en-GB" sz="1800" i="1" dirty="0">
              <a:latin typeface="Yu Gothic" charset="-128"/>
              <a:ea typeface="Yu Gothic" charset="-128"/>
              <a:cs typeface="Yu Gothic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78CB2F-9C7C-4E3D-AF53-22D6F2AD05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76919"/>
            <a:ext cx="10080625" cy="515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2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BF44816-593C-4120-8040-77A371E55456}"/>
              </a:ext>
            </a:extLst>
          </p:cNvPr>
          <p:cNvSpPr txBox="1"/>
          <p:nvPr/>
        </p:nvSpPr>
        <p:spPr>
          <a:xfrm>
            <a:off x="2592000" y="1224000"/>
            <a:ext cx="48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76A77C84-5A93-4E75-BF22-67D646696B77}"/>
              </a:ext>
            </a:extLst>
          </p:cNvPr>
          <p:cNvSpPr/>
          <p:nvPr/>
        </p:nvSpPr>
        <p:spPr>
          <a:xfrm>
            <a:off x="2376000" y="720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AGENT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policy</a:t>
            </a:r>
            <a:r>
              <a:rPr lang="en-GB" sz="24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  				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π(s)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value function(s) 	        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V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(s), 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Q</a:t>
            </a:r>
            <a:r>
              <a:rPr lang="en-GB" sz="2400" b="0" i="1" u="none" strike="noStrike" kern="1200" cap="none" baseline="-3300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π</a:t>
            </a:r>
            <a:r>
              <a:rPr lang="en-GB" sz="2400" b="0" i="1" u="none" strike="noStrike" kern="1200" cap="none" baseline="0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(s, a)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environment model(s)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3168CA10-FEC0-42A1-BFBD-FD3932044060}"/>
              </a:ext>
            </a:extLst>
          </p:cNvPr>
          <p:cNvSpPr/>
          <p:nvPr/>
        </p:nvSpPr>
        <p:spPr>
          <a:xfrm>
            <a:off x="2376000" y="4536000"/>
            <a:ext cx="5688000" cy="23760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/>
          </a:solidFill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en-GB" sz="4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ENVIRONMENT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SC Regular" pitchFamily="2"/>
                <a:cs typeface="FreeSans" pitchFamily="2"/>
              </a:rPr>
              <a:t>state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FreeSans" pitchFamily="2"/>
              </a:rPr>
              <a:t>P(s’ 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| s, a)</a:t>
            </a:r>
          </a:p>
          <a:p>
            <a:pPr marL="0" marR="0" lvl="1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24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Noto Sans CJK JP Light" pitchFamily="34"/>
                <a:ea typeface="Noto Sans CJK JP Light" pitchFamily="34"/>
                <a:cs typeface="Noto Sans CJK JP Light" pitchFamily="34"/>
              </a:rPr>
              <a:t>reward transition 	</a:t>
            </a:r>
            <a:r>
              <a:rPr lang="en-GB" sz="2400" b="0" i="1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Noto Sans CJK JP Light" pitchFamily="34"/>
              </a:rPr>
              <a:t>R(s, a, s’)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xmlns="" id="{4EB96BCB-ACA6-4042-B3FA-BA77EF6ADA41}"/>
              </a:ext>
            </a:extLst>
          </p:cNvPr>
          <p:cNvSpPr/>
          <p:nvPr/>
        </p:nvSpPr>
        <p:spPr>
          <a:xfrm>
            <a:off x="8063999" y="1728000"/>
            <a:ext cx="1224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xmlns="" id="{4481D9DD-0FC8-42F2-88EB-A57A4F23E2F0}"/>
              </a:ext>
            </a:extLst>
          </p:cNvPr>
          <p:cNvSpPr/>
          <p:nvPr/>
        </p:nvSpPr>
        <p:spPr>
          <a:xfrm>
            <a:off x="925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xmlns="" id="{74A13A1C-89A1-49EA-AE1E-C96BE821A31E}"/>
              </a:ext>
            </a:extLst>
          </p:cNvPr>
          <p:cNvSpPr/>
          <p:nvPr/>
        </p:nvSpPr>
        <p:spPr>
          <a:xfrm>
            <a:off x="1296000" y="1692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1FD0B4-E935-430D-82AF-CE3C83913CFB}"/>
              </a:ext>
            </a:extLst>
          </p:cNvPr>
          <p:cNvSpPr txBox="1"/>
          <p:nvPr/>
        </p:nvSpPr>
        <p:spPr>
          <a:xfrm>
            <a:off x="136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state s,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 dirty="0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reward r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xmlns="" id="{86934A3C-2A6D-4141-B712-0BE08E6156CA}"/>
              </a:ext>
            </a:extLst>
          </p:cNvPr>
          <p:cNvSpPr/>
          <p:nvPr/>
        </p:nvSpPr>
        <p:spPr>
          <a:xfrm>
            <a:off x="1332000" y="1692000"/>
            <a:ext cx="0" cy="392400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xmlns="" id="{15F0A43B-C32B-4451-8E1D-39D53DB66926}"/>
              </a:ext>
            </a:extLst>
          </p:cNvPr>
          <p:cNvSpPr/>
          <p:nvPr/>
        </p:nvSpPr>
        <p:spPr>
          <a:xfrm>
            <a:off x="1296000" y="5616000"/>
            <a:ext cx="1080000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xmlns="" id="{C8A70DEB-3EC3-4741-85DC-662309CEC3E1}"/>
              </a:ext>
            </a:extLst>
          </p:cNvPr>
          <p:cNvSpPr/>
          <p:nvPr/>
        </p:nvSpPr>
        <p:spPr>
          <a:xfrm flipH="1">
            <a:off x="8063999" y="5580000"/>
            <a:ext cx="1188001" cy="0"/>
          </a:xfrm>
          <a:prstGeom prst="line">
            <a:avLst/>
          </a:prstGeom>
          <a:noFill/>
          <a:ln w="76320">
            <a:solidFill>
              <a:srgbClr val="808080"/>
            </a:solidFill>
            <a:prstDash val="solid"/>
            <a:tailEnd type="arrow"/>
          </a:ln>
        </p:spPr>
        <p:txBody>
          <a:bodyPr vert="horz" wrap="none" lIns="128160" tIns="83160" rIns="128160" bIns="831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583B3B-ED08-4B4C-B071-66038C6BF148}"/>
              </a:ext>
            </a:extLst>
          </p:cNvPr>
          <p:cNvSpPr txBox="1"/>
          <p:nvPr/>
        </p:nvSpPr>
        <p:spPr>
          <a:xfrm>
            <a:off x="7488000" y="2951999"/>
            <a:ext cx="172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action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6D33BB-11CB-44A9-819E-4F9CDBE663E1}"/>
              </a:ext>
            </a:extLst>
          </p:cNvPr>
          <p:cNvSpPr txBox="1"/>
          <p:nvPr/>
        </p:nvSpPr>
        <p:spPr>
          <a:xfrm>
            <a:off x="2376000" y="-360000"/>
            <a:ext cx="5688000" cy="151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learns to maximise return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AD15A6-AD57-4287-B62A-A092F061DCEB}"/>
              </a:ext>
            </a:extLst>
          </p:cNvPr>
          <p:cNvSpPr txBox="1"/>
          <p:nvPr/>
        </p:nvSpPr>
        <p:spPr>
          <a:xfrm>
            <a:off x="2376000" y="6623999"/>
            <a:ext cx="5688000" cy="108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latin typeface="Noto Sans CJK JP Light" pitchFamily="34"/>
              </a:defRPr>
            </a:pPr>
            <a:r>
              <a:rPr lang="en-GB" sz="2800" b="0" i="0" u="none" strike="noStrike" kern="1200" cap="none">
                <a:ln>
                  <a:noFill/>
                </a:ln>
                <a:latin typeface="Noto Sans CJK JP Light" pitchFamily="34"/>
                <a:ea typeface="Noto Sans CJK SC Regular" pitchFamily="2"/>
                <a:cs typeface="FreeSans" pitchFamily="2"/>
              </a:rPr>
              <a:t>responds to action</a:t>
            </a:r>
          </a:p>
        </p:txBody>
      </p:sp>
    </p:spTree>
    <p:extLst>
      <p:ext uri="{BB962C8B-B14F-4D97-AF65-F5344CB8AC3E}">
        <p14:creationId xmlns:p14="http://schemas.microsoft.com/office/powerpoint/2010/main" val="29416668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9FB64FF-DFF4-40B6-9A02-9D74DD4C8EBC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</p:spPr>
            <p:txBody>
              <a:bodyPr/>
              <a:lstStyle/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Agent’s goal is to maximise expected future reward</a:t>
                </a:r>
              </a:p>
              <a:p>
                <a:pPr lvl="6" algn="just">
                  <a:buNone/>
                </a:pPr>
                <a:endParaRPr lang="en-GB" dirty="0">
                  <a:solidFill>
                    <a:srgbClr val="00000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(G</a:t>
                </a:r>
                <a:r>
                  <a:rPr lang="en-GB" baseline="-25000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</a:t>
                </a:r>
                <a:r>
                  <a:rPr lang="en-GB" dirty="0">
                    <a:solidFill>
                      <a:srgbClr val="00000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 is the </a:t>
                </a:r>
                <a:r>
                  <a:rPr lang="en-GB" b="1" dirty="0">
                    <a:solidFill>
                      <a:srgbClr val="92D050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total discounted future reward </a:t>
                </a:r>
              </a:p>
              <a:p>
                <a:pPr lvl="6" algn="just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after time t, until end of episode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k</m:t>
                    </m:r>
                    <m:r>
                      <a:rPr lang="en-GB" sz="2800" b="0" i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8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∞</m:t>
                    </m:r>
                  </m:oMath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)</a:t>
                </a:r>
                <a:endParaRPr lang="en-GB" sz="2800" b="1" i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+1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γ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+2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γ</m:t>
                          </m:r>
                        </m:e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t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+3</m:t>
                          </m:r>
                        </m:sub>
                      </m:sSub>
                      <m:r>
                        <a:rPr lang="en-GB" b="0" i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+…=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 * reward + discount</a:t>
                </a:r>
                <a:r>
                  <a:rPr lang="en-GB" sz="2400" i="1" baseline="300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2</a:t>
                </a:r>
                <a:r>
                  <a:rPr lang="en-GB" sz="24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*reward</a:t>
                </a:r>
              </a:p>
              <a:p>
                <a:pPr lvl="6" algn="just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γ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∈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 [0,1)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</a:p>
              <a:p>
                <a:pPr lvl="6" algn="just">
                  <a:buNone/>
                </a:pPr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6" algn="just">
                  <a:buNone/>
                </a:pPr>
                <a:endParaRPr lang="en-GB" b="1" dirty="0">
                  <a:solidFill>
                    <a:srgbClr val="92D050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9FB64FF-DFF4-40B6-9A02-9D74DD4C8EB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2015999"/>
                <a:ext cx="9576626" cy="5184000"/>
              </a:xfrm>
              <a:blipFill>
                <a:blip r:embed="rId3"/>
                <a:stretch>
                  <a:fillRect l="-2517" t="-2445" r="-3709" b="-29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043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"/>
            <a:ext cx="9071640" cy="7559674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Why would we discount future rewards?</a:t>
            </a:r>
          </a:p>
        </p:txBody>
      </p:sp>
    </p:spTree>
    <p:extLst>
      <p:ext uri="{BB962C8B-B14F-4D97-AF65-F5344CB8AC3E}">
        <p14:creationId xmlns:p14="http://schemas.microsoft.com/office/powerpoint/2010/main" val="23815187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5184000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Future is uncertain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stochastic environment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Matches human thinking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hyperbolic discounting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Finance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time value of money</a:t>
            </a: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06453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7F6EE-CCA8-40E7-B838-C1CF8F9A9B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84542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Discounting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64FF-DFF4-40B6-9A02-9D74DD4C8E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15999"/>
            <a:ext cx="9576626" cy="4083465"/>
          </a:xfrm>
        </p:spPr>
        <p:txBody>
          <a:bodyPr/>
          <a:lstStyle/>
          <a:p>
            <a:pPr lvl="6" algn="just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Makes return for infinite horizon problems finite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an infinite series with a </a:t>
            </a:r>
            <a:r>
              <a:rPr lang="en-GB" sz="2800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finite sum 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(geometric series)</a:t>
            </a: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for discount [0,1)</a:t>
            </a:r>
          </a:p>
          <a:p>
            <a:pPr lvl="6" algn="just">
              <a:buNone/>
            </a:pPr>
            <a:endParaRPr lang="en-GB" sz="28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lvl="6" algn="just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Many games with tree-like structures (without cycles) can use a discount of 1.  Also when time to solve is irrelevant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a board game)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7099185-8818-7545-9CD4-8B94EC8FEEE6}"/>
              </a:ext>
            </a:extLst>
          </p:cNvPr>
          <p:cNvSpPr/>
          <p:nvPr/>
        </p:nvSpPr>
        <p:spPr>
          <a:xfrm>
            <a:off x="503998" y="-1445190"/>
            <a:ext cx="84529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6">
              <a:buNone/>
            </a:pP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sz="1400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sz="1400" i="1" dirty="0">
                <a:latin typeface="Yu Gothic" charset="-128"/>
                <a:ea typeface="Yu Gothic" charset="-128"/>
                <a:cs typeface="Yu Gothic" charset="-128"/>
              </a:rPr>
              <a:t>/media/5507/live-5507 10333-jair.pdf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BEF002-3A7A-B241-B463-3FBB37A68D45}"/>
              </a:ext>
            </a:extLst>
          </p:cNvPr>
          <p:cNvSpPr txBox="1"/>
          <p:nvPr/>
        </p:nvSpPr>
        <p:spPr>
          <a:xfrm>
            <a:off x="0" y="7138555"/>
            <a:ext cx="1008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https://</a:t>
            </a:r>
            <a:r>
              <a:rPr lang="en-GB" i="1" dirty="0" err="1">
                <a:latin typeface="Yu Gothic" charset="-128"/>
                <a:ea typeface="Yu Gothic" charset="-128"/>
                <a:cs typeface="Yu Gothic" charset="-128"/>
              </a:rPr>
              <a:t>www.jair.org</a:t>
            </a: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/media/5507/live-5507-10333-jair.pdf</a:t>
            </a:r>
          </a:p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394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167AFE-43E2-4288-BBED-142D69912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Where to start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DC8C7A-85F6-4536-B0E9-A2EF0F33A6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790959"/>
          </a:xfrm>
        </p:spPr>
        <p:txBody>
          <a:bodyPr/>
          <a:lstStyle/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Sutton &amp; </a:t>
            </a:r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Barto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– Reinforcement Learning: An Introduction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 bible of reinforcement learning</a:t>
            </a:r>
          </a:p>
          <a:p>
            <a:pPr lvl="2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2</a:t>
            </a:r>
            <a:r>
              <a:rPr lang="en-GB" sz="2400" baseline="30000" dirty="0">
                <a:latin typeface="Yu Gothic" charset="-128"/>
                <a:ea typeface="Yu Gothic" charset="-128"/>
                <a:cs typeface="Yu Gothic" charset="-128"/>
              </a:rPr>
              <a:t>nd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edition in progress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RL Course by David Silver</a:t>
            </a:r>
          </a:p>
          <a:p>
            <a:pPr lvl="1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10 lecture series by lead DeepMind programmer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1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Li (2017) Deep Reinforcement Learning: An Overview</a:t>
            </a:r>
          </a:p>
          <a:p>
            <a:pPr lvl="1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  <a:p>
            <a:pPr lvl="0">
              <a:buNone/>
            </a:pP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These are all in the course repo 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  <a:hlinkClick r:id="rId3"/>
              </a:rPr>
              <a:t>https://github.com/ADGEfficiency/DSR_RL</a:t>
            </a:r>
          </a:p>
          <a:p>
            <a:pPr lvl="0"/>
            <a:endParaRPr lang="en-GB" sz="2400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D7DAAC-CC51-4D5D-8670-E3C461D37B0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13" y="1905657"/>
            <a:ext cx="8373407" cy="49462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7A8E5B-DBD2-458D-B11A-FB6C031D5DAF}"/>
              </a:ext>
            </a:extLst>
          </p:cNvPr>
          <p:cNvSpPr txBox="1">
            <a:spLocks/>
          </p:cNvSpPr>
          <p:nvPr/>
        </p:nvSpPr>
        <p:spPr>
          <a:xfrm>
            <a:off x="615759" y="506854"/>
            <a:ext cx="9071640" cy="11526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  <a:lvl2pPr lvl="1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2pPr>
            <a:lvl3pPr lvl="2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3pPr>
            <a:lvl4pPr lvl="3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StarSymbol"/>
              <a:buChar char="–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4pPr>
            <a:lvl5pPr lvl="4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5pPr>
            <a:lvl6pPr lvl="5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6pPr>
            <a:lvl7pPr lvl="6" rtl="0" hangingPunct="0">
              <a:spcBef>
                <a:spcPts val="1417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StarSymbol"/>
              <a:buChar char="●"/>
              <a:tabLst/>
              <a:defRPr lang="en-GB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tarSymbol"/>
              <a:buNone/>
            </a:pPr>
            <a:r>
              <a:rPr lang="en-US" dirty="0">
                <a:solidFill>
                  <a:sysClr val="windowText" lastClr="000000"/>
                </a:solidFill>
              </a:rPr>
              <a:t>How much is a reward of 1 worth after t time steps</a:t>
            </a:r>
          </a:p>
        </p:txBody>
      </p:sp>
    </p:spTree>
    <p:extLst>
      <p:ext uri="{BB962C8B-B14F-4D97-AF65-F5344CB8AC3E}">
        <p14:creationId xmlns:p14="http://schemas.microsoft.com/office/powerpoint/2010/main" val="3160915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141755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?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?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53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Two objects		agent &amp; environment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signals		state, reward &amp; action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Policy			rules to select actions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Model			predicts next state &amp; reward</a:t>
            </a:r>
          </a:p>
          <a:p>
            <a:pPr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Return 			future discounted reward</a:t>
            </a:r>
          </a:p>
          <a:p>
            <a:pPr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21819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three - value function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introduction to value functions</a:t>
            </a:r>
          </a:p>
          <a:p>
            <a:pPr>
              <a:buNone/>
            </a:pP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</p:spTree>
    <p:extLst>
      <p:ext uri="{BB962C8B-B14F-4D97-AF65-F5344CB8AC3E}">
        <p14:creationId xmlns:p14="http://schemas.microsoft.com/office/powerpoint/2010/main" val="10231666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96240"/>
            <a:ext cx="9071640" cy="7127240"/>
          </a:xfrm>
        </p:spPr>
        <p:txBody>
          <a:bodyPr/>
          <a:lstStyle/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Value</a:t>
            </a:r>
            <a:r>
              <a:rPr lang="en-GB" sz="4200" dirty="0">
                <a:latin typeface="Yu Gothic" charset="-128"/>
                <a:ea typeface="Yu Gothic" charset="-128"/>
                <a:cs typeface="Yu Gothic" charset="-128"/>
              </a:rPr>
              <a:t> </a:t>
            </a: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state</a:t>
            </a:r>
          </a:p>
          <a:p>
            <a:pPr algn="ctr">
              <a:buNone/>
            </a:pP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endParaRPr lang="en-GB" sz="4200" b="1" dirty="0">
              <a:latin typeface="Yu Gothic" charset="-128"/>
              <a:ea typeface="Yu Gothic" charset="-128"/>
              <a:cs typeface="Yu Gothic" charset="-128"/>
            </a:endParaRPr>
          </a:p>
          <a:p>
            <a:pPr algn="ctr">
              <a:buNone/>
            </a:pPr>
            <a:r>
              <a:rPr lang="en-GB" sz="4200" b="1" dirty="0">
                <a:latin typeface="Yu Gothic" charset="-128"/>
                <a:ea typeface="Yu Gothic" charset="-128"/>
                <a:cs typeface="Yu Gothic" charset="-128"/>
              </a:rPr>
              <a:t>Action-value function</a:t>
            </a:r>
          </a:p>
          <a:p>
            <a:pPr algn="ctr">
              <a:buNone/>
            </a:pPr>
            <a:r>
              <a:rPr lang="en-GB" i="1" dirty="0">
                <a:latin typeface="Yu Gothic" charset="-128"/>
                <a:ea typeface="Yu Gothic" charset="-128"/>
                <a:cs typeface="Yu Gothic" charset="-128"/>
              </a:rPr>
              <a:t>how good is this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action</a:t>
            </a:r>
            <a:endParaRPr lang="en-GB" i="1" dirty="0"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3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</p:spPr>
            <p:txBody>
              <a:bodyPr/>
              <a:lstStyle/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sz="4200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state</a:t>
                </a:r>
              </a:p>
              <a:p>
                <a:pPr algn="ctr">
                  <a:buNone/>
                </a:pP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endParaRPr lang="en-GB" sz="4200" b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4200" b="1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sz="4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sz="4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endParaRPr lang="en-GB" sz="42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i="1" dirty="0">
                    <a:latin typeface="Yu Gothic" charset="-128"/>
                    <a:ea typeface="Yu Gothic" charset="-128"/>
                    <a:cs typeface="Yu Gothic" charset="-128"/>
                  </a:rPr>
                  <a:t>how good is this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</a:t>
                </a:r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396240"/>
                <a:ext cx="9071640" cy="712724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242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function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𝜋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[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Yu Gothic" charset="-128"/>
                                      <a:cs typeface="Yu Gothic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Yu Gothic" charset="-128"/>
                                      <a:cs typeface="Yu Gothic" charset="-128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 return 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endParaRPr lang="en-GB" sz="2400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b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𝑘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𝑘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𝔼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[</m:t>
                      </m:r>
                      <m:d>
                        <m:dPr>
                          <m:begChr m:val=""/>
                          <m:endChr m:val="|"/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,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𝑎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b="1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expected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when in state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taking action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, following policy </a:t>
                </a:r>
                <a14:m>
                  <m:oMath xmlns:m="http://schemas.openxmlformats.org/officeDocument/2006/math">
                    <m:r>
                      <a:rPr lang="el-GR" sz="2800" i="1" dirty="0" smtClean="0">
                        <a:solidFill>
                          <a:schemeClr val="tx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</m:oMath>
                </a14:m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b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t="-21898" b="-32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447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functions are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predictions of the future 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return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of future expected discounted reward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always conditioned on a policy</a:t>
            </a:r>
          </a:p>
          <a:p>
            <a:pPr algn="l">
              <a:buNone/>
            </a:pPr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But we don’t know this function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agent must learn it </a:t>
            </a:r>
          </a:p>
          <a:p>
            <a:pPr algn="l">
              <a:buNone/>
            </a:pPr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 once we learn it – how will it help us to act?</a:t>
            </a:r>
          </a:p>
        </p:txBody>
      </p:sp>
    </p:spTree>
    <p:extLst>
      <p:ext uri="{BB962C8B-B14F-4D97-AF65-F5344CB8AC3E}">
        <p14:creationId xmlns:p14="http://schemas.microsoft.com/office/powerpoint/2010/main" val="35391091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31219"/>
            <a:ext cx="9071640" cy="1262160"/>
          </a:xfrm>
        </p:spPr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Generating a policy from a value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</p:spPr>
            <p:txBody>
              <a:bodyPr/>
              <a:lstStyle/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We can generate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dirty="0" smtClean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</a:rPr>
                        </m:ctrlPr>
                      </m:sSupPr>
                      <m:e>
                        <m:r>
                          <a:rPr lang="el-GR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from the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optimal value function</a:t>
                </a: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  <m:d>
                      <m:dPr>
                        <m:ctrlP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b="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an action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argmax</m:t>
                            </m:r>
                          </m:e>
                          <m:lim>
                            <m:r>
                              <a:rPr lang="en-GB" i="1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𝑄</m:t>
                            </m:r>
                          </m:e>
                          <m:sub>
                            <m:r>
                              <a:rPr lang="en-GB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∗</m:t>
                            </m:r>
                          </m:sub>
                        </m:sSub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(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i="1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)</m:t>
                        </m:r>
                      </m:e>
                    </m:func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Select action with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b>
                    </m:sSub>
                  </m:oMath>
                </a14:m>
                <a:endParaRPr lang="en-GB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9071640" cy="5209276"/>
              </a:xfrm>
              <a:blipFill>
                <a:blip r:embed="rId3"/>
                <a:stretch>
                  <a:fillRect l="-265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xmlns="" id="{5D38BB78-FD30-4EE5-BF63-3B8F273DDA20}"/>
              </a:ext>
            </a:extLst>
          </p:cNvPr>
          <p:cNvSpPr/>
          <p:nvPr/>
        </p:nvSpPr>
        <p:spPr>
          <a:xfrm>
            <a:off x="7432560" y="4274237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E87DB62-C73B-4673-ABCE-14F2D57138D0}"/>
              </a:ext>
            </a:extLst>
          </p:cNvPr>
          <p:cNvSpPr/>
          <p:nvPr/>
        </p:nvSpPr>
        <p:spPr>
          <a:xfrm>
            <a:off x="7432560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F3FF682-57F9-4FE4-83A6-48C6D9DB6E59}"/>
              </a:ext>
            </a:extLst>
          </p:cNvPr>
          <p:cNvSpPr/>
          <p:nvPr/>
        </p:nvSpPr>
        <p:spPr>
          <a:xfrm>
            <a:off x="6035293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784D8A5-BAED-4782-BBC3-A9ECE2200F24}"/>
              </a:ext>
            </a:extLst>
          </p:cNvPr>
          <p:cNvSpPr/>
          <p:nvPr/>
        </p:nvSpPr>
        <p:spPr>
          <a:xfrm>
            <a:off x="8829827" y="5549584"/>
            <a:ext cx="925200" cy="9240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GB" sz="26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F770687-9705-48BE-8BF9-44945C3BF48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6497893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C84A42E-6E1D-4539-A02E-D3C7C2E449D9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7895160" y="5198261"/>
            <a:ext cx="1397267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DDF5C0BB-41B3-4DF3-A8F5-2927AA28890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7895160" y="5198261"/>
            <a:ext cx="0" cy="3513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2CC7F41-FD5C-46E6-9AC7-DA7DC480AC74}"/>
                  </a:ext>
                </a:extLst>
              </p:cNvPr>
              <p:cNvSpPr/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,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𝑎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)</m:t>
                      </m:r>
                    </m:oMath>
                  </m:oMathPara>
                </a14:m>
                <a:endParaRPr lang="en-GB" sz="26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C7F41-FD5C-46E6-9AC7-DA7DC480A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716" y="6610923"/>
                <a:ext cx="1423082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0CB96EE-F0C2-43D9-B7E4-57E434E86070}"/>
              </a:ext>
            </a:extLst>
          </p:cNvPr>
          <p:cNvSpPr/>
          <p:nvPr/>
        </p:nvSpPr>
        <p:spPr>
          <a:xfrm>
            <a:off x="6313386" y="6661376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CA3DE68-63C5-4298-8D8D-2F71404237B2}"/>
              </a:ext>
            </a:extLst>
          </p:cNvPr>
          <p:cNvSpPr/>
          <p:nvPr/>
        </p:nvSpPr>
        <p:spPr>
          <a:xfrm>
            <a:off x="7710654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6767783-08D5-4983-AFB0-C6E9A48EDA7F}"/>
              </a:ext>
            </a:extLst>
          </p:cNvPr>
          <p:cNvSpPr/>
          <p:nvPr/>
        </p:nvSpPr>
        <p:spPr>
          <a:xfrm>
            <a:off x="9107921" y="6661375"/>
            <a:ext cx="3690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GB" sz="26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0CE72F6-7F14-4F56-A5E2-39DDC9479095}"/>
              </a:ext>
            </a:extLst>
          </p:cNvPr>
          <p:cNvSpPr/>
          <p:nvPr/>
        </p:nvSpPr>
        <p:spPr>
          <a:xfrm>
            <a:off x="8693470" y="5294514"/>
            <a:ext cx="1180330" cy="1953928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17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xmlns="" id="{34736C5C-C0E9-4599-B603-9CC906DBA018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</p:spPr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’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next state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action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𝑟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i="1" dirty="0">
                    <a:latin typeface="Yu Gothic" charset="-128"/>
                    <a:ea typeface="Yu Gothic" charset="-128"/>
                    <a:cs typeface="Yu Gothic" charset="-128"/>
                  </a:rPr>
                  <a:t>  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reward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𝐺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𝑡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discounted return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𝛾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discount factor 	</a:t>
                </a:r>
              </a:p>
              <a:p>
                <a:pPr lvl="0">
                  <a:buNone/>
                </a:pPr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𝑟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’</m:t>
                        </m:r>
                      </m:e>
                    </m:d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	experience 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𝑆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𝐴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𝑃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𝑅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l-GR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𝛾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, </m:t>
                        </m:r>
                        <m:r>
                          <a:rPr lang="en-GB" sz="2400" i="1" dirty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𝐻</m:t>
                        </m:r>
                      </m:e>
                    </m:d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Markov Decision Process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𝜖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 [−1,+1)</m:t>
                    </m:r>
                  </m:oMath>
                </a14:m>
                <a:r>
                  <a:rPr lang="en-GB" sz="2800" dirty="0">
                    <a:latin typeface="Yu Gothic" charset="-128"/>
                    <a:ea typeface="Yu Gothic" charset="-128"/>
                    <a:cs typeface="Yu Gothic" charset="-128"/>
                  </a:rPr>
                  <a:t> 		</a:t>
                </a:r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i</a:t>
                </a:r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nterval including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−1</m:t>
                    </m:r>
                  </m:oMath>
                </a14:m>
                <a:r>
                  <a:rPr lang="en-GB" sz="2400" b="0" dirty="0">
                    <a:latin typeface="Yu Gothic" charset="-128"/>
                    <a:ea typeface="Yu Gothic" charset="-128"/>
                    <a:cs typeface="Yu Gothic" charset="-128"/>
                  </a:rPr>
                  <a:t>, excluding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+1</m:t>
                    </m:r>
                  </m:oMath>
                </a14:m>
                <a:endParaRPr lang="en-GB" sz="28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4736C5C-C0E9-4599-B603-9CC906DBA0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805039"/>
                <a:ext cx="9071640" cy="4384440"/>
              </a:xfrm>
              <a:blipFill>
                <a:blip r:embed="rId3"/>
                <a:stretch>
                  <a:fillRect l="-1008" t="-2086" b="-26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xmlns="" id="{EF678C69-DE06-4296-A16A-9DB9587B82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>
                <a:latin typeface="Yu Gothic" charset="-128"/>
                <a:ea typeface="Yu Gothic" charset="-128"/>
                <a:cs typeface="Yu Gothic" charset="-128"/>
              </a:rPr>
              <a:t>Nomenclature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xmlns="" id="{F03F82B8-9514-4756-A059-00FF5189D636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~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 stochastic policy </a:t>
                </a:r>
              </a:p>
              <a:p>
                <a14:m>
                  <m:oMath xmlns:m="http://schemas.openxmlformats.org/officeDocument/2006/math"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=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  deterministic policy	</a:t>
                </a: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e>
                      <m:sup>
                        <m:r>
                          <a:rPr lang="en-GB" sz="2400" b="0" i="1" dirty="0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∗</m:t>
                        </m:r>
                      </m:sup>
                    </m:sSup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optimal policy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𝑉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𝑄</m:t>
                    </m:r>
                    <m:r>
                      <a:rPr lang="en-GB" sz="2400" i="1" baseline="-33000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𝑎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)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action-value function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l-GR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𝜃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, </m:t>
                    </m:r>
                    <m:r>
                      <a:rPr lang="en-GB" sz="2400" i="1" dirty="0">
                        <a:latin typeface="Cambria Math" charset="0"/>
                        <a:ea typeface="Yu Gothic" charset="-128"/>
                        <a:cs typeface="Yu Gothic" charset="-128"/>
                      </a:rPr>
                      <m:t>𝑤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	        function parameters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GB" sz="2400" i="1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𝑓</m:t>
                        </m:r>
                        <m:d>
                          <m:dPr>
                            <m:ctrlPr>
                              <a:rPr lang="en-GB" sz="2400" b="0" i="1" smtClean="0">
                                <a:latin typeface="Cambria Math"/>
                                <a:ea typeface="Yu Gothic" charset="-128"/>
                                <a:cs typeface="Yu Gothic" charset="-128"/>
                              </a:rPr>
                            </m:ctrlPr>
                          </m:dPr>
                          <m:e>
                            <m:r>
                              <a:rPr lang="en-GB" sz="2400" b="0" i="1" smtClean="0">
                                <a:latin typeface="Cambria Math" charset="0"/>
                                <a:ea typeface="Yu Gothic" charset="-128"/>
                                <a:cs typeface="Yu Gothic" charset="-128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GB" sz="2400" b="0" i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      </m:t>
                    </m:r>
                  </m:oMath>
                </a14:m>
                <a:r>
                  <a:rPr lang="en-GB" sz="2400" dirty="0">
                    <a:latin typeface="Yu Gothic" charset="-128"/>
                    <a:ea typeface="Yu Gothic" charset="-128"/>
                    <a:cs typeface="Yu Gothic" charset="-128"/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𝑓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sz="240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𝑥</m:t>
                    </m:r>
                    <m:r>
                      <a:rPr lang="en-GB" sz="2400" b="0" i="1" dirty="0" smtClean="0"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sz="2400" i="1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lvl="0"/>
                <a:endParaRPr lang="en-GB" sz="2400" dirty="0"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03F82B8-9514-4756-A059-00FF5189D63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84000" y="1805400"/>
                <a:ext cx="4752000" cy="4384440"/>
              </a:xfrm>
              <a:blipFill>
                <a:blip r:embed="rId4"/>
                <a:stretch>
                  <a:fillRect l="-1795" t="-2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897C110-AAF8-436D-B82E-E1A6677E1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0080625" cy="7559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BC56891B-7FAB-407D-81EE-F2E3EE7EE434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/>
            <p:txBody>
              <a:bodyPr/>
              <a:lstStyle/>
              <a:p>
                <a:pPr lvl="0"/>
                <a:r>
                  <a:rPr lang="en-GB" dirty="0">
                    <a:solidFill>
                      <a:schemeClr val="bg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Greedy policy -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𝜋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(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𝑠</m:t>
                    </m:r>
                    <m:r>
                      <a:rPr lang="en-GB" i="1" dirty="0">
                        <a:solidFill>
                          <a:schemeClr val="bg1"/>
                        </a:solidFill>
                        <a:latin typeface="Cambria Math" charset="0"/>
                        <a:ea typeface="Yu Gothic" charset="-128"/>
                        <a:cs typeface="Yu Gothic" charset="-128"/>
                      </a:rPr>
                      <m:t>)</m:t>
                    </m:r>
                  </m:oMath>
                </a14:m>
                <a:endParaRPr lang="en-GB" i="1" dirty="0">
                  <a:solidFill>
                    <a:schemeClr val="bg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56891B-7FAB-407D-81EE-F2E3EE7EE4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blipFill>
                <a:blip r:embed="rId4"/>
                <a:stretch>
                  <a:fillRect b="-3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DBBB97-680A-48DC-9111-C7E7CBA3F2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09" y="1473200"/>
            <a:ext cx="9031930" cy="59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7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B8D27-E46B-4147-9424-640B912518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Value function 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0F39D5-D3C0-4252-952C-663AC90574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1999" y="2015999"/>
            <a:ext cx="5543640" cy="5184000"/>
          </a:xfrm>
        </p:spPr>
        <p:txBody>
          <a:bodyPr/>
          <a:lstStyle/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Lookup table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curse of dimensionality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less parameters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generalize across states</a:t>
            </a:r>
          </a:p>
          <a:p>
            <a:pPr lvl="0"/>
            <a:endParaRPr lang="en-GB" sz="500" dirty="0">
              <a:latin typeface="Yu Gothic" charset="-128"/>
              <a:ea typeface="Yu Gothic" charset="-128"/>
              <a:cs typeface="Yu Gothic" charset="-128"/>
            </a:endParaRPr>
          </a:p>
          <a:p>
            <a:pPr lvl="0"/>
            <a:r>
              <a:rPr lang="en-GB" sz="2800" dirty="0">
                <a:latin typeface="Yu Gothic" charset="-128"/>
                <a:ea typeface="Yu Gothic" charset="-128"/>
                <a:cs typeface="Yu Gothic" charset="-128"/>
              </a:rPr>
              <a:t>Non-linear function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model complex dynamics</a:t>
            </a:r>
          </a:p>
          <a:p>
            <a:pPr lvl="0"/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convolution for vision</a:t>
            </a:r>
          </a:p>
          <a:p>
            <a:pPr lvl="0"/>
            <a:r>
              <a:rPr lang="en-GB" sz="2400" dirty="0" err="1">
                <a:latin typeface="Yu Gothic" charset="-128"/>
                <a:ea typeface="Yu Gothic" charset="-128"/>
                <a:cs typeface="Yu Gothic" charset="-128"/>
              </a:rPr>
              <a:t>recurrency</a:t>
            </a:r>
            <a:r>
              <a:rPr lang="en-GB" sz="2400" dirty="0">
                <a:latin typeface="Yu Gothic" charset="-128"/>
                <a:ea typeface="Yu Gothic" charset="-128"/>
                <a:cs typeface="Yu Gothic" charset="-128"/>
              </a:rPr>
              <a:t> for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985540-F100-4446-A4CD-8DD4329C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00" y="3610405"/>
            <a:ext cx="3600000" cy="36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027B09-D0BA-4BDE-8CBB-4F4B35146B1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67" y="1788942"/>
            <a:ext cx="3422533" cy="15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89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Richard Bellman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Dynamic programming in 1953</a:t>
                </a:r>
              </a:p>
              <a:p>
                <a:pPr algn="l"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expectation equation</a:t>
                </a:r>
                <a:endParaRPr lang="en-GB" b="1" i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i="1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ctr">
                  <a:buNone/>
                </a:pPr>
                <a:r>
                  <a:rPr lang="en-GB" sz="26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return = reward + discounted return from next state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Also introduced the curse of dimensionality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number of states grows exponentially with state variables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563480"/>
                <a:ext cx="9458147" cy="5414836"/>
              </a:xfrm>
              <a:blipFill>
                <a:blip r:embed="rId3"/>
                <a:stretch>
                  <a:fillRect l="-2550" t="-210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upload.wikimedia.org/wikipedia/en/7/7a/Richard_Ernest_Bellman.jpg">
            <a:extLst>
              <a:ext uri="{FF2B5EF4-FFF2-40B4-BE49-F238E27FC236}">
                <a16:creationId xmlns:a16="http://schemas.microsoft.com/office/drawing/2014/main" xmlns="" id="{2A22B0BE-B432-4C0D-B65D-85F876B0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3901" y="446809"/>
            <a:ext cx="2234991" cy="2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99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</p:spPr>
            <p:txBody>
              <a:bodyPr/>
              <a:lstStyle/>
              <a:p>
                <a:pPr/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What happens if we combine a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function</a:t>
                </a:r>
                <a:r>
                  <a:rPr lang="en-GB" sz="3200" dirty="0">
                    <a:latin typeface="Yu Gothic" charset="-128"/>
                    <a:ea typeface="Yu Gothic" charset="-128"/>
                    <a:cs typeface="Yu Gothic" charset="-128"/>
                  </a:rPr>
                  <a:t> with the </a:t>
                </a:r>
                <a:r>
                  <a:rPr lang="en-GB" sz="3200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Bellman equation</a:t>
                </a: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𝑉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k</m:t>
                          </m:r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=0</m:t>
                          </m:r>
                        </m:sub>
                        <m:sup>
                          <m:r>
                            <a:rPr lang="en-GB" sz="320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γ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Yu Gothic" charset="-128"/>
                                  <a:cs typeface="Yu Gothic" charset="-128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t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k</m:t>
                              </m:r>
                              <m:r>
                                <a:rPr lang="en-GB" sz="320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Yu Gothic" charset="-128"/>
                                  <a:cs typeface="Yu Gothic" charset="-128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</m:e>
                      </m:d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=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+</m:t>
                      </m:r>
                      <m:r>
                        <a:rPr lang="en-GB" sz="3200" i="1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𝛾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𝐺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3200" b="1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endParaRPr lang="en-GB" sz="3200" b="1" dirty="0">
                  <a:solidFill>
                    <a:schemeClr val="accent6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999" y="284540"/>
                <a:ext cx="9071640" cy="6356891"/>
              </a:xfrm>
              <a:blipFill>
                <a:blip r:embed="rId3"/>
                <a:stretch>
                  <a:fillRect l="-1538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B2658ED1-9C66-433A-BCCF-8C2BF6AB82DC}"/>
                  </a:ext>
                </a:extLst>
              </p:cNvPr>
              <p:cNvSpPr/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200" i="1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</m:e>
                      </m:d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r</m:t>
                      </m:r>
                      <m: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4200" b="0" i="0">
                          <a:solidFill>
                            <a:schemeClr val="accent6"/>
                          </a:solidFill>
                          <a:highlight>
                            <a:scrgbClr r="0" g="0" b="0">
                              <a:alpha val="0"/>
                            </a:scrgbClr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reeSans" pitchFamily="2"/>
                        </a:rPr>
                        <m:t>γ</m:t>
                      </m:r>
                      <m:sSub>
                        <m:sSub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π</m:t>
                          </m:r>
                        </m:sub>
                      </m:sSub>
                      <m:d>
                        <m:dPr>
                          <m:ctrlPr>
                            <a:rPr lang="en-GB" sz="4200" i="1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/>
                              <a:ea typeface="Cambria Math" panose="02040503050406030204" pitchFamily="18" charset="0"/>
                              <a:cs typeface="FreeSans" pitchFamily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4200" b="0" i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s</m:t>
                          </m:r>
                          <m:r>
                            <a:rPr lang="en-GB" sz="4200" b="0" i="0" smtClean="0">
                              <a:solidFill>
                                <a:schemeClr val="accent6"/>
                              </a:solidFill>
                              <a:highlight>
                                <a:scrgbClr r="0" g="0" b="0">
                                  <a:alpha val="0"/>
                                </a:scrgbClr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FreeSans" pitchFamily="2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GB" sz="4200" b="1" dirty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GB" sz="4200" b="1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58ED1-9C66-433A-BCCF-8C2BF6AB8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7" y="3970526"/>
                <a:ext cx="5038725" cy="738728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xmlns="" id="{BB65783C-1485-4833-A051-E34CA86F4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>
                <a:noAutofit/>
              </a:bodyPr>
              <a:lstStyle>
                <a:lvl1pPr lvl="0" algn="ctr" rtl="0" hangingPunct="0">
                  <a:buNone/>
                  <a:tabLst/>
                  <a:defRPr lang="en-GB" sz="4400" b="0" i="0" u="none" strike="noStrike" kern="1200" cap="none">
                    <a:ln>
                      <a:noFill/>
                    </a:ln>
                    <a:highlight>
                      <a:scrgbClr r="0" g="0" b="0">
                        <a:alpha val="0"/>
                      </a:scrgbClr>
                    </a:highlight>
                    <a:latin typeface="Noto Sans CJK JP Light" pitchFamily="34"/>
                    <a:ea typeface="Noto Sans CJK SC Regular" pitchFamily="2"/>
                    <a:cs typeface="FreeSans" pitchFamily="2"/>
                  </a:defRPr>
                </a:lvl1pPr>
              </a:lstStyle>
              <a:p>
                <a:r>
                  <a:rPr lang="en-GB" sz="3200" i="1" dirty="0">
                    <a:solidFill>
                      <a:sysClr val="windowText" lastClr="00000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𝑜𝑡𝑒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𝑐𝑜𝑛𝑑𝑖𝑡𝑖𝑜𝑛𝑖𝑛𝑔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𝑐𝑒𝑟𝑡𝑎𝑖𝑛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𝑝𝑜𝑙𝑖𝑐𝑦</m:t>
                    </m:r>
                  </m:oMath>
                </a14:m>
                <a:endParaRPr lang="ar-AE" sz="3200" b="1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B65783C-1485-4833-A051-E34CA86F4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" y="6487427"/>
                <a:ext cx="9071640" cy="1072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547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7517F6EE-CCA8-40E7-B838-C1CF8F9A9B6A}"/>
                  </a:ext>
                </a:extLst>
              </p:cNvPr>
              <p:cNvSpPr txBox="1">
                <a:spLocks noGrp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</p:spPr>
            <p:txBody>
              <a:bodyPr/>
              <a:lstStyle/>
              <a:p>
                <a:pPr/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Recursive relationship between states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𝑉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(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)</m:t>
                      </m:r>
                    </m:oMath>
                  </m:oMathPara>
                </a14:m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value of being in state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=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reward we get after leaving state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+ </a:t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i="1" dirty="0" err="1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γV</a:t>
                </a:r>
                <a:r>
                  <a:rPr lang="en-GB" sz="2800" i="1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(s’)</a:t>
                </a: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/>
                </a:r>
                <a:b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</a:b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discounted value of next state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17F6EE-CCA8-40E7-B838-C1CF8F9A9B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5034013" y="284540"/>
                <a:ext cx="4541626" cy="7059536"/>
              </a:xfrm>
              <a:blipFill>
                <a:blip r:embed="rId3"/>
                <a:stretch>
                  <a:fillRect l="-4295" r="-6577" b="-14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xmlns="" id="{E9F6D0C1-D1F6-44DA-B248-5CCE835B01C7}"/>
              </a:ext>
            </a:extLst>
          </p:cNvPr>
          <p:cNvSpPr/>
          <p:nvPr/>
        </p:nvSpPr>
        <p:spPr>
          <a:xfrm>
            <a:off x="1722923" y="1453415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9596721-30B2-49FE-86A9-D3C6E1D342AF}"/>
              </a:ext>
            </a:extLst>
          </p:cNvPr>
          <p:cNvSpPr/>
          <p:nvPr/>
        </p:nvSpPr>
        <p:spPr>
          <a:xfrm>
            <a:off x="1722923" y="5524902"/>
            <a:ext cx="1818000" cy="18191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  <a:p>
            <a:pPr algn="ctr"/>
            <a:r>
              <a:rPr lang="en-GB" sz="2600" dirty="0">
                <a:solidFill>
                  <a:schemeClr val="tx1"/>
                </a:solidFill>
              </a:rPr>
              <a:t>next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59FC14B-4331-4E93-B6D5-4DAA9BDBBF55}"/>
              </a:ext>
            </a:extLst>
          </p:cNvPr>
          <p:cNvCxnSpPr>
            <a:cxnSpLocks/>
          </p:cNvCxnSpPr>
          <p:nvPr/>
        </p:nvCxnSpPr>
        <p:spPr>
          <a:xfrm>
            <a:off x="2588023" y="3272589"/>
            <a:ext cx="0" cy="2252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56FCD7B1-9772-4AA0-A966-0FAED7E0DC91}"/>
              </a:ext>
            </a:extLst>
          </p:cNvPr>
          <p:cNvSpPr txBox="1">
            <a:spLocks/>
          </p:cNvSpPr>
          <p:nvPr/>
        </p:nvSpPr>
        <p:spPr>
          <a:xfrm>
            <a:off x="2631923" y="3773905"/>
            <a:ext cx="901673" cy="1249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lvl="0" algn="ctr" rtl="0" hangingPunct="0">
              <a:buNone/>
              <a:tabLst/>
              <a:defRPr lang="en-GB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Noto Sans CJK JP Light" pitchFamily="34"/>
                <a:ea typeface="Noto Sans CJK SC Regular" pitchFamily="2"/>
                <a:cs typeface="FreeSans" pitchFamily="2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5162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62013"/>
            <a:ext cx="9063514" cy="6516303"/>
          </a:xfrm>
        </p:spPr>
        <p:txBody>
          <a:bodyPr anchor="ctr"/>
          <a:lstStyle/>
          <a:p>
            <a:pPr algn="ctr">
              <a:buNone/>
            </a:pPr>
            <a:r>
              <a:rPr lang="en-GB" sz="4600" dirty="0">
                <a:latin typeface="Yu Gothic" charset="-128"/>
                <a:ea typeface="Yu Gothic" charset="-128"/>
                <a:cs typeface="Yu Gothic" charset="-128"/>
              </a:rPr>
              <a:t>Why is the Bellman equation important?</a:t>
            </a:r>
            <a:endParaRPr lang="en-GB" sz="4600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07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</p:spPr>
            <p:txBody>
              <a:bodyPr/>
              <a:lstStyle/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Create a </a:t>
                </a:r>
                <a:r>
                  <a:rPr lang="en-GB" dirty="0">
                    <a:solidFill>
                      <a:schemeClr val="accent6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bootstrapped target </a:t>
                </a: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to improve value function approximations</a:t>
                </a:r>
              </a:p>
              <a:p>
                <a:pPr algn="l">
                  <a:buNone/>
                </a:pPr>
                <a:r>
                  <a:rPr lang="en-GB" sz="2800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 the target is used by supervised learners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r>
                  <a:rPr lang="en-GB" dirty="0">
                    <a:solidFill>
                      <a:schemeClr val="tx1"/>
                    </a:solidFill>
                    <a:latin typeface="Yu Gothic" charset="-128"/>
                    <a:ea typeface="Yu Gothic" charset="-128"/>
                    <a:cs typeface="Yu Gothic" charset="-128"/>
                  </a:rPr>
                  <a:t>We can improve our approximation by </a:t>
                </a:r>
              </a:p>
              <a:p>
                <a:pPr algn="l">
                  <a:buNone/>
                </a:pPr>
                <a:endParaRPr lang="en-GB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800" i="0" dirty="0" smtClean="0">
                          <a:solidFill>
                            <a:schemeClr val="tx1"/>
                          </a:solidFill>
                          <a:latin typeface="Yu Gothic" charset="-128"/>
                          <a:ea typeface="Yu Gothic" charset="-128"/>
                          <a:cs typeface="Yu Gothic" charset="-128"/>
                        </a:rPr>
                        <m:t>loss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min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⁡[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𝑟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 + </m:t>
                      </m:r>
                      <m:r>
                        <a:rPr lang="en-GB" sz="28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’,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– </m:t>
                      </m:r>
                      <m:r>
                        <a:rPr lang="en-GB" sz="2800" i="1" dirty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𝑄</m:t>
                      </m:r>
                      <m:d>
                        <m:dPr>
                          <m:ctrlPr>
                            <a:rPr lang="en-GB" sz="2800" i="1" dirty="0">
                              <a:solidFill>
                                <a:schemeClr val="tx1"/>
                              </a:solidFill>
                              <a:latin typeface="Cambria Math"/>
                              <a:ea typeface="Yu Gothic" charset="-128"/>
                              <a:cs typeface="Yu Gothic" charset="-128"/>
                            </a:rPr>
                          </m:ctrlPr>
                        </m:dPr>
                        <m:e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𝑠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,</m:t>
                          </m:r>
                          <m:r>
                            <a:rPr lang="en-GB" sz="2800" i="1" dirty="0" err="1">
                              <a:solidFill>
                                <a:schemeClr val="tx1"/>
                              </a:solidFill>
                              <a:latin typeface="Cambria Math" charset="0"/>
                              <a:ea typeface="Yu Gothic" charset="-128"/>
                              <a:cs typeface="Yu Gothic" charset="-128"/>
                            </a:rPr>
                            <m:t>𝑎</m:t>
                          </m:r>
                        </m:e>
                      </m:d>
                      <m:r>
                        <a:rPr lang="en-GB" sz="28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Yu Gothic" charset="-128"/>
                          <a:cs typeface="Yu Gothic" charset="-128"/>
                        </a:rPr>
                        <m:t>]</m:t>
                      </m:r>
                    </m:oMath>
                  </m:oMathPara>
                </a14:m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 algn="l">
                  <a:buNone/>
                </a:pPr>
                <a:endParaRPr lang="en-GB" sz="2800" dirty="0">
                  <a:solidFill>
                    <a:schemeClr val="tx1"/>
                  </a:solidFill>
                  <a:latin typeface="Yu Gothic" charset="-128"/>
                  <a:ea typeface="Yu Gothic" charset="-128"/>
                  <a:cs typeface="Yu Gothic" charset="-12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8" y="1769040"/>
                <a:ext cx="9071641" cy="5209276"/>
              </a:xfrm>
              <a:blipFill>
                <a:blip r:embed="rId3"/>
                <a:stretch>
                  <a:fillRect l="-265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58E3BBD-E278-4BED-9C45-1620ACCEFA6F}"/>
              </a:ext>
            </a:extLst>
          </p:cNvPr>
          <p:cNvSpPr/>
          <p:nvPr/>
        </p:nvSpPr>
        <p:spPr>
          <a:xfrm>
            <a:off x="4206240" y="5891332"/>
            <a:ext cx="19303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target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D3B0ED2-3C89-4C43-9350-EAC1B15BA3D4}"/>
              </a:ext>
            </a:extLst>
          </p:cNvPr>
          <p:cNvSpPr/>
          <p:nvPr/>
        </p:nvSpPr>
        <p:spPr>
          <a:xfrm>
            <a:off x="6566291" y="5891331"/>
            <a:ext cx="2433295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600" dirty="0">
                <a:solidFill>
                  <a:schemeClr val="accent6"/>
                </a:solidFill>
              </a:rPr>
              <a:t>current function</a:t>
            </a:r>
          </a:p>
          <a:p>
            <a:pPr algn="ctr"/>
            <a:r>
              <a:rPr lang="en-GB" sz="2600" dirty="0">
                <a:solidFill>
                  <a:schemeClr val="accent6"/>
                </a:solidFill>
              </a:rPr>
              <a:t>approximation</a:t>
            </a:r>
            <a:endParaRPr lang="en-GB" sz="2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2E4CF42-7057-40FE-9228-1A866CD38B93}"/>
              </a:ext>
            </a:extLst>
          </p:cNvPr>
          <p:cNvCxnSpPr/>
          <p:nvPr/>
        </p:nvCxnSpPr>
        <p:spPr>
          <a:xfrm>
            <a:off x="4206240" y="5891331"/>
            <a:ext cx="1930400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06C5B07-C916-4C98-ACC5-DC3B414BDD72}"/>
              </a:ext>
            </a:extLst>
          </p:cNvPr>
          <p:cNvCxnSpPr>
            <a:cxnSpLocks/>
          </p:cNvCxnSpPr>
          <p:nvPr/>
        </p:nvCxnSpPr>
        <p:spPr>
          <a:xfrm>
            <a:off x="6566291" y="5891331"/>
            <a:ext cx="1226429" cy="0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713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Bellman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Value function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approximation</a:t>
            </a: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is crucial for policy </a:t>
            </a:r>
            <a:r>
              <a:rPr lang="en-GB" dirty="0">
                <a:solidFill>
                  <a:schemeClr val="accent6"/>
                </a:solidFill>
                <a:latin typeface="Yu Gothic" charset="-128"/>
                <a:ea typeface="Yu Gothic" charset="-128"/>
                <a:cs typeface="Yu Gothic" charset="-128"/>
              </a:rPr>
              <a:t>improvement</a:t>
            </a:r>
          </a:p>
          <a:p>
            <a:pPr algn="l">
              <a:buNone/>
            </a:pPr>
            <a:endParaRPr lang="en-GB" b="1" dirty="0">
              <a:solidFill>
                <a:schemeClr val="accent6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Policy approximation vs policy improvement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prediction vs control</a:t>
            </a:r>
          </a:p>
          <a:p>
            <a:pPr algn="l">
              <a:buNone/>
            </a:pPr>
            <a:endParaRPr lang="en-GB" dirty="0">
              <a:solidFill>
                <a:schemeClr val="tx1"/>
              </a:solidFill>
              <a:latin typeface="Yu Gothic" charset="-128"/>
              <a:ea typeface="Yu Gothic" charset="-128"/>
              <a:cs typeface="Yu Gothic" charset="-128"/>
            </a:endParaRPr>
          </a:p>
          <a:p>
            <a:pPr algn="l">
              <a:buNone/>
            </a:pPr>
            <a:r>
              <a:rPr lang="en-GB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Two problems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1  improving our approximation of the value function</a:t>
            </a:r>
          </a:p>
          <a:p>
            <a:pPr algn="l">
              <a:buNone/>
            </a:pP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2  improving our policy (</a:t>
            </a:r>
            <a:r>
              <a:rPr lang="en-GB" sz="2800" dirty="0" err="1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ie</a:t>
            </a:r>
            <a:r>
              <a:rPr lang="en-GB" sz="2800" dirty="0">
                <a:solidFill>
                  <a:schemeClr val="tx1"/>
                </a:solidFill>
                <a:latin typeface="Yu Gothic" charset="-128"/>
                <a:ea typeface="Yu Gothic" charset="-128"/>
                <a:cs typeface="Yu Gothic" charset="-128"/>
              </a:rPr>
              <a:t> our actions)</a:t>
            </a:r>
          </a:p>
        </p:txBody>
      </p:sp>
    </p:spTree>
    <p:extLst>
      <p:ext uri="{BB962C8B-B14F-4D97-AF65-F5344CB8AC3E}">
        <p14:creationId xmlns:p14="http://schemas.microsoft.com/office/powerpoint/2010/main" val="15718321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Prediction, control,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84DBD6-51F4-40D0-8A46-A1D4A682C2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071641" cy="5209276"/>
          </a:xfrm>
        </p:spPr>
        <p:txBody>
          <a:bodyPr/>
          <a:lstStyle/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prediction problem, or policy evaluation, is to compute the state or action value function for a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The control problem is to find the optimal policy</a:t>
            </a:r>
          </a:p>
          <a:p>
            <a:endParaRPr lang="en-GB" dirty="0">
              <a:latin typeface="Yu Gothic" charset="-128"/>
              <a:ea typeface="Yu Gothic" charset="-128"/>
              <a:cs typeface="Yu Gothic" charset="-128"/>
            </a:endParaRPr>
          </a:p>
          <a:p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Planning constructs a value function or a policy with a model</a:t>
            </a:r>
          </a:p>
        </p:txBody>
      </p:sp>
    </p:spTree>
    <p:extLst>
      <p:ext uri="{BB962C8B-B14F-4D97-AF65-F5344CB8AC3E}">
        <p14:creationId xmlns:p14="http://schemas.microsoft.com/office/powerpoint/2010/main" val="19481090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81516-2AA8-4EFB-B8D8-6D37EF44CE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l"/>
            <a:r>
              <a:rPr lang="en-GB" dirty="0">
                <a:latin typeface="Yu Gothic" charset="-128"/>
                <a:ea typeface="Yu Gothic" charset="-128"/>
                <a:cs typeface="Yu Gothic" charset="-128"/>
              </a:rPr>
              <a:t>recap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784DBD6-51F4-40D0-8A46-A1D4A682C2AB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Why is a value function conditioned on a policy </a:t>
                </a: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/>
                            <a:ea typeface="Yu Gothic" charset="-128"/>
                            <a:cs typeface="Yu Gothic" charset="-128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charset="0"/>
                            <a:ea typeface="Yu Gothic" charset="-128"/>
                            <a:cs typeface="Yu Gothic" charset="-128"/>
                          </a:rPr>
                          <m:t>𝑠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,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Yu Gothic" charset="-128"/>
                            <a:cs typeface="Yu Gothic" charset="-128"/>
                          </a:rPr>
                          <m:t>𝑎</m:t>
                        </m:r>
                      </m:e>
                    </m:d>
                  </m:oMath>
                </a14:m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endParaRPr lang="en-GB" dirty="0">
                  <a:latin typeface="Yu Gothic" charset="-128"/>
                  <a:ea typeface="Yu Gothic" charset="-128"/>
                  <a:cs typeface="Yu Gothic" charset="-128"/>
                </a:endParaRPr>
              </a:p>
              <a:p>
                <a:pPr>
                  <a:buNone/>
                </a:pPr>
                <a:r>
                  <a:rPr lang="en-GB" dirty="0">
                    <a:latin typeface="Yu Gothic" charset="-128"/>
                    <a:ea typeface="Yu Gothic" charset="-128"/>
                    <a:cs typeface="Yu Gothic" charset="-128"/>
                  </a:rPr>
                  <a:t>If we have the true optimal value function – how can we use it to act?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84DBD6-51F4-40D0-8A46-A1D4A682C2A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03999" y="1769040"/>
                <a:ext cx="8640001" cy="4384440"/>
              </a:xfrm>
              <a:blipFill>
                <a:blip r:embed="rId3"/>
                <a:stretch>
                  <a:fillRect l="-2790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372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9494</Words>
  <Application>Microsoft Office PowerPoint</Application>
  <PresentationFormat>Benutzerdefiniert</PresentationFormat>
  <Paragraphs>2179</Paragraphs>
  <Slides>271</Slides>
  <Notes>271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271</vt:i4>
      </vt:variant>
    </vt:vector>
  </HeadingPairs>
  <TitlesOfParts>
    <vt:vector size="272" baseType="lpstr">
      <vt:lpstr>Default 1</vt:lpstr>
      <vt:lpstr>a glance at reinforcement learning</vt:lpstr>
      <vt:lpstr>Course notes</vt:lpstr>
      <vt:lpstr>Agenda</vt:lpstr>
      <vt:lpstr>PowerPoint-Präsentation</vt:lpstr>
      <vt:lpstr>Today</vt:lpstr>
      <vt:lpstr>Today</vt:lpstr>
      <vt:lpstr>one</vt:lpstr>
      <vt:lpstr>Where to start</vt:lpstr>
      <vt:lpstr>Nomenclature</vt:lpstr>
      <vt:lpstr>Definitions</vt:lpstr>
      <vt:lpstr>Variance &amp; bias in supervised learning</vt:lpstr>
      <vt:lpstr>Variance &amp; bias in reinforcement learning</vt:lpstr>
      <vt:lpstr>Bootstrapping</vt:lpstr>
      <vt:lpstr>Function approximation</vt:lpstr>
      <vt:lpstr>Lookup table</vt:lpstr>
      <vt:lpstr>Linear function</vt:lpstr>
      <vt:lpstr>Non-linear function</vt:lpstr>
      <vt:lpstr>Function approximation</vt:lpstr>
      <vt:lpstr>iid</vt:lpstr>
      <vt:lpstr>Batch size</vt:lpstr>
      <vt:lpstr>Batch training </vt:lpstr>
      <vt:lpstr>Batch size</vt:lpstr>
      <vt:lpstr>Batch normalization</vt:lpstr>
      <vt:lpstr>Batch norm.</vt:lpstr>
      <vt:lpstr>Batch renorm.</vt:lpstr>
      <vt:lpstr>Quiz</vt:lpstr>
      <vt:lpstr>Quiz</vt:lpstr>
      <vt:lpstr>Quiz</vt:lpstr>
      <vt:lpstr>Quiz</vt:lpstr>
      <vt:lpstr>two</vt:lpstr>
      <vt:lpstr>Machine learning</vt:lpstr>
      <vt:lpstr>Model free reinforcement learning</vt:lpstr>
      <vt:lpstr>We won’t cover</vt:lpstr>
      <vt:lpstr>Applications – David Silver</vt:lpstr>
      <vt:lpstr>Applications</vt:lpstr>
      <vt:lpstr>Reinforcement learning is not</vt:lpstr>
      <vt:lpstr>Deep reinforcement learning</vt:lpstr>
      <vt:lpstr>Reinforcement learning   is  learning through action</vt:lpstr>
      <vt:lpstr>PowerPoint-Präsentation</vt:lpstr>
      <vt:lpstr>PowerPoint-Präsentation</vt:lpstr>
      <vt:lpstr>Biological inspiration</vt:lpstr>
      <vt:lpstr>Data in reinforcement learning</vt:lpstr>
      <vt:lpstr>Reinforcement learning dataset</vt:lpstr>
      <vt:lpstr>Reinforcement learning dataset</vt:lpstr>
      <vt:lpstr>Four challenges</vt:lpstr>
      <vt:lpstr>Exploration vs exploitation</vt:lpstr>
      <vt:lpstr>Exploration vs exploitation</vt:lpstr>
      <vt:lpstr>Data – correlated samples</vt:lpstr>
      <vt:lpstr>Data – non-stationary distribution</vt:lpstr>
      <vt:lpstr>PowerPoint-Präsentation</vt:lpstr>
      <vt:lpstr>Credit assignment</vt:lpstr>
      <vt:lpstr>Sample efficiency</vt:lpstr>
      <vt:lpstr>Four challenges</vt:lpstr>
      <vt:lpstr>two</vt:lpstr>
      <vt:lpstr>Markov Decision Processes</vt:lpstr>
      <vt:lpstr>Markov property</vt:lpstr>
      <vt:lpstr>Markov property</vt:lpstr>
      <vt:lpstr>State vs observation</vt:lpstr>
      <vt:lpstr>Formal definition of an MDP</vt:lpstr>
      <vt:lpstr>Informal definition of an MDP</vt:lpstr>
      <vt:lpstr>Environment</vt:lpstr>
      <vt:lpstr>Discrete vs continuous spaces</vt:lpstr>
      <vt:lpstr>Discrete vs continuous spaces</vt:lpstr>
      <vt:lpstr>Discretiziation</vt:lpstr>
      <vt:lpstr>State</vt:lpstr>
      <vt:lpstr>Reward</vt:lpstr>
      <vt:lpstr>Agent</vt:lpstr>
      <vt:lpstr>Reward Hypothesis</vt:lpstr>
      <vt:lpstr>Policy - π(s)</vt:lpstr>
      <vt:lpstr>Random policy - π(s)</vt:lpstr>
      <vt:lpstr>Policy - π(s)</vt:lpstr>
      <vt:lpstr>On vs off policy learning</vt:lpstr>
      <vt:lpstr>Environment model</vt:lpstr>
      <vt:lpstr>Sutton &amp; Barto</vt:lpstr>
      <vt:lpstr>PowerPoint-Präsentation</vt:lpstr>
      <vt:lpstr>Return</vt:lpstr>
      <vt:lpstr>Why would we discount future rewards?</vt:lpstr>
      <vt:lpstr>Discounting</vt:lpstr>
      <vt:lpstr>Discounting</vt:lpstr>
      <vt:lpstr>PowerPoint-Präsentation</vt:lpstr>
      <vt:lpstr>break</vt:lpstr>
      <vt:lpstr>recap quiz</vt:lpstr>
      <vt:lpstr>recap</vt:lpstr>
      <vt:lpstr>three - value function methods</vt:lpstr>
      <vt:lpstr>PowerPoint-Präsentation</vt:lpstr>
      <vt:lpstr>PowerPoint-Präsentation</vt:lpstr>
      <vt:lpstr>Value functions</vt:lpstr>
      <vt:lpstr>Value functions</vt:lpstr>
      <vt:lpstr>Generating a policy from a value function</vt:lpstr>
      <vt:lpstr>Greedy policy - π(s)</vt:lpstr>
      <vt:lpstr>Value function approximation</vt:lpstr>
      <vt:lpstr>Richard Bellman</vt:lpstr>
      <vt:lpstr>What happens if we combine a value function with the Bellman equation   V_π (s)=∑_(k=0)^∞▒〖γ^k r_(t+k+1) 〗   G_π (s)=r+γG_π (s′)  </vt:lpstr>
      <vt:lpstr>Recursive relationship between states  V(s) value of being in state   =  r reward we get after leaving state  +   γV(s’) discounted value of next state</vt:lpstr>
      <vt:lpstr>PowerPoint-Präsentation</vt:lpstr>
      <vt:lpstr>Bellman equation</vt:lpstr>
      <vt:lpstr>Bellman equation</vt:lpstr>
      <vt:lpstr>Prediction, control, planning</vt:lpstr>
      <vt:lpstr>recap quiz</vt:lpstr>
      <vt:lpstr>Approximation &amp; improvement</vt:lpstr>
      <vt:lpstr>three – value function methods</vt:lpstr>
      <vt:lpstr>Dynamic programming</vt:lpstr>
      <vt:lpstr>Dynamic programming backup</vt:lpstr>
      <vt:lpstr>Dynamic programming backup</vt:lpstr>
      <vt:lpstr>Dynamic programming backup</vt:lpstr>
      <vt:lpstr>Dynamic programming</vt:lpstr>
      <vt:lpstr>Dynamic programming</vt:lpstr>
      <vt:lpstr>Dynamic programming</vt:lpstr>
      <vt:lpstr>three – value function methods</vt:lpstr>
      <vt:lpstr>Monte Carlo</vt:lpstr>
      <vt:lpstr>Monte Carlo</vt:lpstr>
      <vt:lpstr>Monte Carlo</vt:lpstr>
      <vt:lpstr>Monte Carlo</vt:lpstr>
      <vt:lpstr>Interesting thing about Monte Carlo</vt:lpstr>
      <vt:lpstr>Monte Carlo</vt:lpstr>
      <vt:lpstr>three – value function methods</vt:lpstr>
      <vt:lpstr>Temporal difference</vt:lpstr>
      <vt:lpstr>Temporal difference</vt:lpstr>
      <vt:lpstr>TD(0) backup</vt:lpstr>
      <vt:lpstr>TD(0) algorithm</vt:lpstr>
      <vt:lpstr>Linking together</vt:lpstr>
      <vt:lpstr>PowerPoint-Präsentation</vt:lpstr>
      <vt:lpstr>PowerPoint-Präsentation</vt:lpstr>
      <vt:lpstr>break</vt:lpstr>
      <vt:lpstr>recap quiz</vt:lpstr>
      <vt:lpstr>recap quiz</vt:lpstr>
      <vt:lpstr>recap</vt:lpstr>
      <vt:lpstr>three – value functions</vt:lpstr>
      <vt:lpstr>PowerPoint-Präsentation</vt:lpstr>
      <vt:lpstr>PowerPoint-Präsentation</vt:lpstr>
      <vt:lpstr>Q-Learning</vt:lpstr>
      <vt:lpstr>Why Q-Learning?</vt:lpstr>
      <vt:lpstr>V(s) vs Q(s, a)</vt:lpstr>
      <vt:lpstr>SARSA &amp; Q-Learning</vt:lpstr>
      <vt:lpstr>SARSA &amp; Q-Learning</vt:lpstr>
      <vt:lpstr>SARSA &amp; Q-Learning</vt:lpstr>
      <vt:lpstr>Q-Learning</vt:lpstr>
      <vt:lpstr>ε-greedy exploration</vt:lpstr>
      <vt:lpstr>Problems with vanilla Q-Learning</vt:lpstr>
      <vt:lpstr>Deadly triad</vt:lpstr>
      <vt:lpstr>Deadly triad</vt:lpstr>
      <vt:lpstr>DeepMind Atari work</vt:lpstr>
      <vt:lpstr>Significance</vt:lpstr>
      <vt:lpstr>Reinforcement learning to play Atari</vt:lpstr>
      <vt:lpstr>PowerPoint-Präsentation</vt:lpstr>
      <vt:lpstr>Value function approximation</vt:lpstr>
      <vt:lpstr>PowerPoint-Präsentation</vt:lpstr>
      <vt:lpstr>Experience replay</vt:lpstr>
      <vt:lpstr>Experience replay</vt:lpstr>
      <vt:lpstr>Biological inspiration</vt:lpstr>
      <vt:lpstr>PowerPoint-Präsentation</vt:lpstr>
      <vt:lpstr>Target network</vt:lpstr>
      <vt:lpstr>Target network</vt:lpstr>
      <vt:lpstr>Stability techniques</vt:lpstr>
      <vt:lpstr>PowerPoint-Präsentation</vt:lpstr>
      <vt:lpstr>Curse of dimensionality</vt:lpstr>
      <vt:lpstr>Reward clipping</vt:lpstr>
      <vt:lpstr>Atari work timeline</vt:lpstr>
      <vt:lpstr>Maximization bias</vt:lpstr>
      <vt:lpstr>Maximization bias</vt:lpstr>
      <vt:lpstr>Double Q-Learning</vt:lpstr>
      <vt:lpstr>Vlad Mnih - 2017 Deep RL bootcamp</vt:lpstr>
      <vt:lpstr>PowerPoint-Präsentation</vt:lpstr>
      <vt:lpstr>break (lunch hopefully!)</vt:lpstr>
      <vt:lpstr>recap quiz</vt:lpstr>
      <vt:lpstr>recap – Q-Learning</vt:lpstr>
      <vt:lpstr>four – policy gradients</vt:lpstr>
      <vt:lpstr>Reinforcement learning</vt:lpstr>
      <vt:lpstr>Policy gradients</vt:lpstr>
      <vt:lpstr>Motivations for policy gradients</vt:lpstr>
      <vt:lpstr>Motivation - stochastic policies</vt:lpstr>
      <vt:lpstr>Motivation – curse of dimensionality</vt:lpstr>
      <vt:lpstr>PowerPoint-Präsentation</vt:lpstr>
      <vt:lpstr>Motivation – optimize return directly</vt:lpstr>
      <vt:lpstr>Motivation – optimize return directly</vt:lpstr>
      <vt:lpstr>Motivations for policy gradients</vt:lpstr>
      <vt:lpstr>Policy gradients</vt:lpstr>
      <vt:lpstr>four – policy gradients</vt:lpstr>
      <vt:lpstr>Policy gradients without equations</vt:lpstr>
      <vt:lpstr>Policy gradients with some equations</vt:lpstr>
      <vt:lpstr>Policy gradients</vt:lpstr>
      <vt:lpstr>Parameterizing policies - discrete</vt:lpstr>
      <vt:lpstr>Parameterizing policies - continuous</vt:lpstr>
      <vt:lpstr>Score function in statistics</vt:lpstr>
      <vt:lpstr>Score function derivation</vt:lpstr>
      <vt:lpstr>Score function in reinforcement learning</vt:lpstr>
      <vt:lpstr>Training a policy</vt:lpstr>
      <vt:lpstr>PowerPoint-Präsentation</vt:lpstr>
      <vt:lpstr>Policy gradient intuition</vt:lpstr>
      <vt:lpstr>Policy Gradient Theorem</vt:lpstr>
      <vt:lpstr>Improving a policy</vt:lpstr>
      <vt:lpstr>Approximating return</vt:lpstr>
      <vt:lpstr>Problems with MC REINFORCE</vt:lpstr>
      <vt:lpstr>Baseline</vt:lpstr>
      <vt:lpstr>Approximating return</vt:lpstr>
      <vt:lpstr>REINFORCE with baseline</vt:lpstr>
      <vt:lpstr>four – policy gradients</vt:lpstr>
      <vt:lpstr>Reinforcement learning</vt:lpstr>
      <vt:lpstr>Actor-Critic</vt:lpstr>
      <vt:lpstr>PowerPoint-Präsentation</vt:lpstr>
      <vt:lpstr>Actor-Critic algorithm</vt:lpstr>
      <vt:lpstr>Deterministic Policy Gradients</vt:lpstr>
      <vt:lpstr>DPG</vt:lpstr>
      <vt:lpstr>Stochastic policy gradient (review)</vt:lpstr>
      <vt:lpstr>DPG Components</vt:lpstr>
      <vt:lpstr>Gradients</vt:lpstr>
      <vt:lpstr>Updating policy weights</vt:lpstr>
      <vt:lpstr>Results</vt:lpstr>
      <vt:lpstr>A3C</vt:lpstr>
      <vt:lpstr>A3C</vt:lpstr>
      <vt:lpstr>Asynchronous Advantage Actor-Critic </vt:lpstr>
      <vt:lpstr>Asynchronous Advantage Actor-Critic </vt:lpstr>
      <vt:lpstr>A3C</vt:lpstr>
      <vt:lpstr>break</vt:lpstr>
      <vt:lpstr>recap – policy gradients</vt:lpstr>
      <vt:lpstr>recap – policy gradients</vt:lpstr>
      <vt:lpstr>five – AlphaGo</vt:lpstr>
      <vt:lpstr>AlphaGo</vt:lpstr>
      <vt:lpstr>IBM Deep Blue</vt:lpstr>
      <vt:lpstr>Deep Blue vs AlphaGo</vt:lpstr>
      <vt:lpstr>Why Go?</vt:lpstr>
      <vt:lpstr>AlphaGo</vt:lpstr>
      <vt:lpstr>Components of the AlphaGo agent</vt:lpstr>
      <vt:lpstr>Components of the AlphaGo agent</vt:lpstr>
      <vt:lpstr>Learning</vt:lpstr>
      <vt:lpstr>Monte Carlo Tree Search</vt:lpstr>
      <vt:lpstr>Monte Carlo Tree Search</vt:lpstr>
      <vt:lpstr>Monte Carlo Tree Search</vt:lpstr>
      <vt:lpstr>Monte Carlo Tree Search in AlphaGo</vt:lpstr>
      <vt:lpstr>MCTS in AlphaGo</vt:lpstr>
      <vt:lpstr>Backpropagating statistics</vt:lpstr>
      <vt:lpstr>Backpropagating statistics</vt:lpstr>
      <vt:lpstr>AlphaGo, in context – Andrej Karpathy</vt:lpstr>
      <vt:lpstr>PowerPoint-Präsentation</vt:lpstr>
      <vt:lpstr>PowerPoint-Präsentation</vt:lpstr>
      <vt:lpstr>AlphaGo Zero results</vt:lpstr>
      <vt:lpstr>AlphaGo Zero learning curve</vt:lpstr>
      <vt:lpstr>AlphaGo Zero learning curves</vt:lpstr>
      <vt:lpstr>AlphaGo Zero innovations</vt:lpstr>
      <vt:lpstr>AlphaGo Zero acting &amp; learning</vt:lpstr>
      <vt:lpstr>Search</vt:lpstr>
      <vt:lpstr>Residual networks</vt:lpstr>
      <vt:lpstr>Residual networks</vt:lpstr>
      <vt:lpstr>Brief timeline</vt:lpstr>
      <vt:lpstr>DeepMind AlphaGo AMA</vt:lpstr>
      <vt:lpstr>DeepMind AlphaGo AMA</vt:lpstr>
      <vt:lpstr>break</vt:lpstr>
      <vt:lpstr>six – practical concerns</vt:lpstr>
      <vt:lpstr>Key questions</vt:lpstr>
      <vt:lpstr>Formulating action spaces</vt:lpstr>
      <vt:lpstr>Reward scaling</vt:lpstr>
      <vt:lpstr>PowerPoint-Präsentation</vt:lpstr>
      <vt:lpstr>PowerPoint-Präsentation</vt:lpstr>
      <vt:lpstr>Mistakes I’ve made so far</vt:lpstr>
      <vt:lpstr>Mistakes I’ve made so far</vt:lpstr>
      <vt:lpstr>Hyperparameters</vt:lpstr>
      <vt:lpstr>PowerPoint-Präsentation</vt:lpstr>
      <vt:lpstr>John Schulman advice</vt:lpstr>
      <vt:lpstr>John Schulman advice</vt:lpstr>
      <vt:lpstr>John Schulman advice</vt:lpstr>
      <vt:lpstr>seven – beyond the expectation</vt:lpstr>
      <vt:lpstr>Beyond the expectation</vt:lpstr>
      <vt:lpstr>Beyond the expectation</vt:lpstr>
      <vt:lpstr>PowerPoint-Präsentation</vt:lpstr>
      <vt:lpstr>Beyond the expectation</vt:lpstr>
      <vt:lpstr>PowerPoint-Präsentation</vt:lpstr>
      <vt:lpstr>John Schulman advice</vt:lpstr>
      <vt:lpstr>seven – inverse RL</vt:lpstr>
      <vt:lpstr>PowerPoint-Präsentation</vt:lpstr>
      <vt:lpstr>PowerPoint-Präsentation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Glance at reinforcement learning</dc:title>
  <dc:creator>Adam</dc:creator>
  <cp:lastModifiedBy>JONES Marcus Benjamin</cp:lastModifiedBy>
  <cp:revision>446</cp:revision>
  <dcterms:created xsi:type="dcterms:W3CDTF">2017-09-02T04:41:48Z</dcterms:created>
  <dcterms:modified xsi:type="dcterms:W3CDTF">2018-02-09T08:42:25Z</dcterms:modified>
</cp:coreProperties>
</file>